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18" y="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404cc9600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404cc9600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the image into 2 bv the first 2 is for RT. Read1 is a sequence also in overhang. The UMI is a bunch of N’s and the random atgc becomes the UMI. nonspecigic is done bc we dont know. But we knwo the C genes and they are always the same thats why we build primers there. IgM are important bc they are germline. Look at the complex paper. Talk abt the trick with the Cs due to the polymerase.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32725dcb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432725dcb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the image into 2 bv the first 2 is for RT. Read1 is a sequence also in overhang. The UMI is a bunch of N’s and the random atgc becomes the UMI. nonspecigic is done bc we dont know. But we knwo the C genes and they are always the same thats why we build primers there. IgM are important bc they are germline. Look at the complex paper. Talk abt the trick with the Cs due to the polymerase.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5e8cd850cf3dcb9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5e8cd850cf3dcb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404cc9600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404cc960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abt how iga issue was fixed with last mix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cf8661ce_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cf8661ce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mention: only had time to do preliminary analysis due to covid time crunch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dcf8661ce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dcf8661ce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Clarify that later there are programs for future work. Preliminary analysis done with existing databases w distributions. Remember that IgM are germlines usually. Take specific regions of the tree and be clear that its only the first 285 nt. Its a precursor to full analysis. Important that some 2cs in conventional clade. You see handful of g1s in single domain and some mix. But not perfect but STRONG association. Send text points by tonight. Send msg abt taking seqs from the algorithm and compare to phylogeny.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404cc9600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404cc9600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Clarify that later there are programs for future work. Preliminary analysis done with existing databases w distributions. Remember that IgM are germlines usually. Take specific regions of the tree and be clear that its only the first 285 nt. Its a precursor to full analysis. Important that some 2cs in conventional clade. You see handful of g1s in single domain and some mix. But not perfect but STRONG association. Send text points by tonight. Send msg abt taking seqs from the algorithm and compare to phylogeny. We can see that we have a clade of blue on the top right that has blue sequences with SHM and IgM seqs that are less mutated. We are confirming that these sgdm antibodies pass through an “regular antibody”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404cc96006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404cc96006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seeing that theres lots of alleles that are present in our database that arent found in our animal . reference seqs not real?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dcf8661ce_4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dcf8661ce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dcf8661ce_4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dcf8661ce_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dcf8661ce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dcf8661ce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dcf8661ce_4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dcf8661ce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Isotype frequencies match sdab hallmark mutations. When theres alot of v genes with hallmarks theres alot more igg2b and 2c . theresa paper where they are not sure if these v gene sequences are conventional antibodies or nanobodies. We can look at that with the isotype distribution bc it correlates so much to the hallmark mutations. It tells that the isotype distribution is a good signal for if something is a useful nanobody or not. It wasnt wcompletely known before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dcf8661ce_4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dcf8661ce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dcf8661ce_4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dcf8661ce_4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04cc9600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404cc9600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32725dcb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32725dcb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04cc9600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404cc9600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32725dcb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32725dcb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432725dcb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432725dcb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404cc9600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404cc9600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04cc9600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04cc9600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5e8cd850cf3dcb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5e8cd850cf3dcb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 precursor b cell arises, a random combo of germline genes is used to make a BCR sequence which goes on to replicate from there. One of the reasons we are interested is because these bits can be used in many studies bc convience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dcf8661ce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dcf8661ce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Genome of all other cells it looks like this bit. But in b cells they chop out these things to form antibodies. And SHM randomizes it which forms the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432725dcb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432725dcb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432725dcb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432725dcb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5e8cd850cf3dcb9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5e8cd850cf3dcb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5e8cd850cf3dcb9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5e8cd850cf3dcb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Kinda got into both and asked for 2 main components. Main project is VDJ sequencing and side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dcf8661ce_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dcf8661ce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Rubrikbild" type="title">
  <p:cSld name="TITLE">
    <p:spTree>
      <p:nvGrpSpPr>
        <p:cNvPr id="1" name="Shape 13"/>
        <p:cNvGrpSpPr/>
        <p:nvPr/>
      </p:nvGrpSpPr>
      <p:grpSpPr>
        <a:xfrm>
          <a:off x="0" y="0"/>
          <a:ext cx="0" cy="0"/>
          <a:chOff x="0" y="0"/>
          <a:chExt cx="0" cy="0"/>
        </a:xfrm>
      </p:grpSpPr>
      <p:sp>
        <p:nvSpPr>
          <p:cNvPr id="14" name="Google Shape;14;p2"/>
          <p:cNvSpPr/>
          <p:nvPr/>
        </p:nvSpPr>
        <p:spPr>
          <a:xfrm>
            <a:off x="119270" y="111318"/>
            <a:ext cx="8913300" cy="4921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a:buNone/>
            </a:pPr>
            <a:endParaRPr sz="2000" b="0" i="0" u="none" strike="noStrike" cap="none">
              <a:solidFill>
                <a:schemeClr val="dk1"/>
              </a:solidFill>
              <a:latin typeface="Times"/>
              <a:ea typeface="Times"/>
              <a:cs typeface="Times"/>
              <a:sym typeface="Times"/>
            </a:endParaRPr>
          </a:p>
        </p:txBody>
      </p:sp>
      <p:sp>
        <p:nvSpPr>
          <p:cNvPr id="15" name="Google Shape;15;p2"/>
          <p:cNvSpPr txBox="1">
            <a:spLocks noGrp="1"/>
          </p:cNvSpPr>
          <p:nvPr>
            <p:ph type="ctrTitle"/>
          </p:nvPr>
        </p:nvSpPr>
        <p:spPr>
          <a:xfrm>
            <a:off x="685800" y="1257300"/>
            <a:ext cx="7772400" cy="8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685800" y="2265412"/>
            <a:ext cx="7772400" cy="1314300"/>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SzPts val="1800"/>
              <a:buFont typeface="Noto Sans Symbols"/>
              <a:buNone/>
              <a:defRPr sz="1800">
                <a:solidFill>
                  <a:srgbClr val="FFFFFF"/>
                </a:solidFill>
              </a:defRPr>
            </a:lvl1pPr>
            <a:lvl2pPr lvl="1" algn="l">
              <a:spcBef>
                <a:spcPts val="360"/>
              </a:spcBef>
              <a:spcAft>
                <a:spcPts val="0"/>
              </a:spcAft>
              <a:buClr>
                <a:schemeClr val="dk1"/>
              </a:buClr>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SzPts val="1400"/>
              <a:buNone/>
              <a:defRPr/>
            </a:lvl5pPr>
            <a:lvl6pPr lvl="5" algn="l">
              <a:spcBef>
                <a:spcPts val="360"/>
              </a:spcBef>
              <a:spcAft>
                <a:spcPts val="0"/>
              </a:spcAft>
              <a:buSzPts val="1400"/>
              <a:buNone/>
              <a:defRPr/>
            </a:lvl6pPr>
            <a:lvl7pPr lvl="6" algn="l">
              <a:spcBef>
                <a:spcPts val="360"/>
              </a:spcBef>
              <a:spcAft>
                <a:spcPts val="0"/>
              </a:spcAft>
              <a:buSzPts val="1400"/>
              <a:buNone/>
              <a:defRPr/>
            </a:lvl7pPr>
            <a:lvl8pPr lvl="7" algn="l">
              <a:spcBef>
                <a:spcPts val="360"/>
              </a:spcBef>
              <a:spcAft>
                <a:spcPts val="0"/>
              </a:spcAft>
              <a:buSzPts val="1400"/>
              <a:buNone/>
              <a:defRPr/>
            </a:lvl8pPr>
            <a:lvl9pPr lvl="8" algn="l">
              <a:spcBef>
                <a:spcPts val="360"/>
              </a:spcBef>
              <a:spcAft>
                <a:spcPts val="0"/>
              </a:spcAft>
              <a:buSzPts val="1400"/>
              <a:buNone/>
              <a:defRPr/>
            </a:lvl9pPr>
          </a:lstStyle>
          <a:p>
            <a:endParaRPr/>
          </a:p>
        </p:txBody>
      </p:sp>
      <p:pic>
        <p:nvPicPr>
          <p:cNvPr id="17" name="Google Shape;17;p2" descr="ki_logo_neg.png"/>
          <p:cNvPicPr preferRelativeResize="0"/>
          <p:nvPr/>
        </p:nvPicPr>
        <p:blipFill rotWithShape="1">
          <a:blip r:embed="rId2">
            <a:alphaModFix/>
          </a:blip>
          <a:srcRect/>
          <a:stretch/>
        </p:blipFill>
        <p:spPr>
          <a:xfrm>
            <a:off x="7364883" y="195486"/>
            <a:ext cx="1599605" cy="7993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brik och innehåll">
  <p:cSld name="Rubrik och innehåll">
    <p:spTree>
      <p:nvGrpSpPr>
        <p:cNvPr id="1" name="Shape 18"/>
        <p:cNvGrpSpPr/>
        <p:nvPr/>
      </p:nvGrpSpPr>
      <p:grpSpPr>
        <a:xfrm>
          <a:off x="0" y="0"/>
          <a:ext cx="0" cy="0"/>
          <a:chOff x="0" y="0"/>
          <a:chExt cx="0" cy="0"/>
        </a:xfrm>
      </p:grpSpPr>
      <p:sp>
        <p:nvSpPr>
          <p:cNvPr id="19" name="Google Shape;19;p3"/>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i="0" u="none" strike="noStrike" cap="none">
                <a:solidFill>
                  <a:schemeClr val="lt2"/>
                </a:solidFill>
                <a:latin typeface="Arial"/>
                <a:ea typeface="Arial"/>
                <a:cs typeface="Arial"/>
                <a:sym typeface="Arial"/>
              </a:defRPr>
            </a:lvl1pPr>
            <a:lvl2pPr marL="0" lvl="1" indent="0" algn="r">
              <a:spcBef>
                <a:spcPts val="0"/>
              </a:spcBef>
              <a:spcAft>
                <a:spcPts val="0"/>
              </a:spcAft>
              <a:buNone/>
              <a:defRPr sz="800" b="1" i="0" u="none" strike="noStrike" cap="none">
                <a:solidFill>
                  <a:schemeClr val="lt2"/>
                </a:solidFill>
                <a:latin typeface="Arial"/>
                <a:ea typeface="Arial"/>
                <a:cs typeface="Arial"/>
                <a:sym typeface="Arial"/>
              </a:defRPr>
            </a:lvl2pPr>
            <a:lvl3pPr marL="0" lvl="2" indent="0" algn="r">
              <a:spcBef>
                <a:spcPts val="0"/>
              </a:spcBef>
              <a:spcAft>
                <a:spcPts val="0"/>
              </a:spcAft>
              <a:buNone/>
              <a:defRPr sz="800" b="1" i="0" u="none" strike="noStrike" cap="none">
                <a:solidFill>
                  <a:schemeClr val="lt2"/>
                </a:solidFill>
                <a:latin typeface="Arial"/>
                <a:ea typeface="Arial"/>
                <a:cs typeface="Arial"/>
                <a:sym typeface="Arial"/>
              </a:defRPr>
            </a:lvl3pPr>
            <a:lvl4pPr marL="0" lvl="3" indent="0" algn="r">
              <a:spcBef>
                <a:spcPts val="0"/>
              </a:spcBef>
              <a:spcAft>
                <a:spcPts val="0"/>
              </a:spcAft>
              <a:buNone/>
              <a:defRPr sz="800" b="1" i="0" u="none" strike="noStrike" cap="none">
                <a:solidFill>
                  <a:schemeClr val="lt2"/>
                </a:solidFill>
                <a:latin typeface="Arial"/>
                <a:ea typeface="Arial"/>
                <a:cs typeface="Arial"/>
                <a:sym typeface="Arial"/>
              </a:defRPr>
            </a:lvl4pPr>
            <a:lvl5pPr marL="0" lvl="4" indent="0" algn="r">
              <a:spcBef>
                <a:spcPts val="0"/>
              </a:spcBef>
              <a:spcAft>
                <a:spcPts val="0"/>
              </a:spcAft>
              <a:buNone/>
              <a:defRPr sz="800" b="1" i="0" u="none" strike="noStrike" cap="none">
                <a:solidFill>
                  <a:schemeClr val="lt2"/>
                </a:solidFill>
                <a:latin typeface="Arial"/>
                <a:ea typeface="Arial"/>
                <a:cs typeface="Arial"/>
                <a:sym typeface="Arial"/>
              </a:defRPr>
            </a:lvl5pPr>
            <a:lvl6pPr marL="0" lvl="5" indent="0" algn="r">
              <a:spcBef>
                <a:spcPts val="0"/>
              </a:spcBef>
              <a:spcAft>
                <a:spcPts val="0"/>
              </a:spcAft>
              <a:buNone/>
              <a:defRPr sz="800" b="1" i="0" u="none" strike="noStrike" cap="none">
                <a:solidFill>
                  <a:schemeClr val="lt2"/>
                </a:solidFill>
                <a:latin typeface="Arial"/>
                <a:ea typeface="Arial"/>
                <a:cs typeface="Arial"/>
                <a:sym typeface="Arial"/>
              </a:defRPr>
            </a:lvl6pPr>
            <a:lvl7pPr marL="0" lvl="6" indent="0" algn="r">
              <a:spcBef>
                <a:spcPts val="0"/>
              </a:spcBef>
              <a:spcAft>
                <a:spcPts val="0"/>
              </a:spcAft>
              <a:buNone/>
              <a:defRPr sz="800" b="1" i="0" u="none" strike="noStrike" cap="none">
                <a:solidFill>
                  <a:schemeClr val="lt2"/>
                </a:solidFill>
                <a:latin typeface="Arial"/>
                <a:ea typeface="Arial"/>
                <a:cs typeface="Arial"/>
                <a:sym typeface="Arial"/>
              </a:defRPr>
            </a:lvl7pPr>
            <a:lvl8pPr marL="0" lvl="7" indent="0" algn="r">
              <a:spcBef>
                <a:spcPts val="0"/>
              </a:spcBef>
              <a:spcAft>
                <a:spcPts val="0"/>
              </a:spcAft>
              <a:buNone/>
              <a:defRPr sz="800" b="1" i="0" u="none" strike="noStrike" cap="none">
                <a:solidFill>
                  <a:schemeClr val="lt2"/>
                </a:solidFill>
                <a:latin typeface="Arial"/>
                <a:ea typeface="Arial"/>
                <a:cs typeface="Arial"/>
                <a:sym typeface="Arial"/>
              </a:defRPr>
            </a:lvl8pPr>
            <a:lvl9pPr marL="0" lvl="8" indent="0" algn="r">
              <a:spcBef>
                <a:spcPts val="0"/>
              </a:spcBef>
              <a:spcAft>
                <a:spcPts val="0"/>
              </a:spcAft>
              <a:buNone/>
              <a:defRPr sz="8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3"/>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39750" y="1851670"/>
            <a:ext cx="7772400" cy="28251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228600" algn="l">
              <a:spcBef>
                <a:spcPts val="360"/>
              </a:spcBef>
              <a:spcAft>
                <a:spcPts val="0"/>
              </a:spcAft>
              <a:buSzPts val="1400"/>
              <a:buNone/>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vsnittsrubrik"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2976810"/>
            <a:ext cx="7772400" cy="1251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722313" y="1851670"/>
            <a:ext cx="7772400" cy="11250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Clr>
                <a:schemeClr val="dk1"/>
              </a:buClr>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Clr>
                <a:schemeClr val="dk1"/>
              </a:buClr>
              <a:buSzPts val="140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27" name="Google Shape;27;p4"/>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a:solidFill>
                  <a:schemeClr val="lt2"/>
                </a:solidFill>
                <a:latin typeface="Arial"/>
                <a:ea typeface="Arial"/>
                <a:cs typeface="Arial"/>
                <a:sym typeface="Arial"/>
              </a:defRPr>
            </a:lvl1pPr>
            <a:lvl2pPr marL="0" lvl="1" indent="0" algn="r">
              <a:spcBef>
                <a:spcPts val="0"/>
              </a:spcBef>
              <a:spcAft>
                <a:spcPts val="0"/>
              </a:spcAft>
              <a:buNone/>
              <a:defRPr sz="800" b="1">
                <a:solidFill>
                  <a:schemeClr val="lt2"/>
                </a:solidFill>
                <a:latin typeface="Arial"/>
                <a:ea typeface="Arial"/>
                <a:cs typeface="Arial"/>
                <a:sym typeface="Arial"/>
              </a:defRPr>
            </a:lvl2pPr>
            <a:lvl3pPr marL="0" lvl="2" indent="0" algn="r">
              <a:spcBef>
                <a:spcPts val="0"/>
              </a:spcBef>
              <a:spcAft>
                <a:spcPts val="0"/>
              </a:spcAft>
              <a:buNone/>
              <a:defRPr sz="800" b="1">
                <a:solidFill>
                  <a:schemeClr val="lt2"/>
                </a:solidFill>
                <a:latin typeface="Arial"/>
                <a:ea typeface="Arial"/>
                <a:cs typeface="Arial"/>
                <a:sym typeface="Arial"/>
              </a:defRPr>
            </a:lvl3pPr>
            <a:lvl4pPr marL="0" lvl="3" indent="0" algn="r">
              <a:spcBef>
                <a:spcPts val="0"/>
              </a:spcBef>
              <a:spcAft>
                <a:spcPts val="0"/>
              </a:spcAft>
              <a:buNone/>
              <a:defRPr sz="800" b="1">
                <a:solidFill>
                  <a:schemeClr val="lt2"/>
                </a:solidFill>
                <a:latin typeface="Arial"/>
                <a:ea typeface="Arial"/>
                <a:cs typeface="Arial"/>
                <a:sym typeface="Arial"/>
              </a:defRPr>
            </a:lvl4pPr>
            <a:lvl5pPr marL="0" lvl="4" indent="0" algn="r">
              <a:spcBef>
                <a:spcPts val="0"/>
              </a:spcBef>
              <a:spcAft>
                <a:spcPts val="0"/>
              </a:spcAft>
              <a:buNone/>
              <a:defRPr sz="800" b="1">
                <a:solidFill>
                  <a:schemeClr val="lt2"/>
                </a:solidFill>
                <a:latin typeface="Arial"/>
                <a:ea typeface="Arial"/>
                <a:cs typeface="Arial"/>
                <a:sym typeface="Arial"/>
              </a:defRPr>
            </a:lvl5pPr>
            <a:lvl6pPr marL="0" lvl="5" indent="0" algn="r">
              <a:spcBef>
                <a:spcPts val="0"/>
              </a:spcBef>
              <a:spcAft>
                <a:spcPts val="0"/>
              </a:spcAft>
              <a:buNone/>
              <a:defRPr sz="800" b="1">
                <a:solidFill>
                  <a:schemeClr val="lt2"/>
                </a:solidFill>
                <a:latin typeface="Arial"/>
                <a:ea typeface="Arial"/>
                <a:cs typeface="Arial"/>
                <a:sym typeface="Arial"/>
              </a:defRPr>
            </a:lvl6pPr>
            <a:lvl7pPr marL="0" lvl="6" indent="0" algn="r">
              <a:spcBef>
                <a:spcPts val="0"/>
              </a:spcBef>
              <a:spcAft>
                <a:spcPts val="0"/>
              </a:spcAft>
              <a:buNone/>
              <a:defRPr sz="800" b="1">
                <a:solidFill>
                  <a:schemeClr val="lt2"/>
                </a:solidFill>
                <a:latin typeface="Arial"/>
                <a:ea typeface="Arial"/>
                <a:cs typeface="Arial"/>
                <a:sym typeface="Arial"/>
              </a:defRPr>
            </a:lvl7pPr>
            <a:lvl8pPr marL="0" lvl="7" indent="0" algn="r">
              <a:spcBef>
                <a:spcPts val="0"/>
              </a:spcBef>
              <a:spcAft>
                <a:spcPts val="0"/>
              </a:spcAft>
              <a:buNone/>
              <a:defRPr sz="800" b="1">
                <a:solidFill>
                  <a:schemeClr val="lt2"/>
                </a:solidFill>
                <a:latin typeface="Arial"/>
                <a:ea typeface="Arial"/>
                <a:cs typeface="Arial"/>
                <a:sym typeface="Arial"/>
              </a:defRPr>
            </a:lvl8pPr>
            <a:lvl9pPr marL="0" lvl="8" indent="0" algn="r">
              <a:spcBef>
                <a:spcPts val="0"/>
              </a:spcBef>
              <a:spcAft>
                <a:spcPts val="0"/>
              </a:spcAft>
              <a:buNone/>
              <a:defRPr sz="800" b="1">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ubrik + 2 innehållsdelar"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539750" y="1851669"/>
            <a:ext cx="3810000" cy="2825100"/>
          </a:xfrm>
          <a:prstGeom prst="rect">
            <a:avLst/>
          </a:prstGeom>
          <a:noFill/>
          <a:ln>
            <a:noFill/>
          </a:ln>
        </p:spPr>
        <p:txBody>
          <a:bodyPr spcFirstLastPara="1" wrap="square" lIns="91425" tIns="45700" rIns="91425" bIns="45700" anchor="t" anchorCtr="0">
            <a:noAutofit/>
          </a:bodyPr>
          <a:lstStyle>
            <a:lvl1pPr marL="457200" lvl="0" indent="-355600" algn="l">
              <a:spcBef>
                <a:spcPts val="400"/>
              </a:spcBef>
              <a:spcAft>
                <a:spcPts val="0"/>
              </a:spcAft>
              <a:buSzPts val="2000"/>
              <a:buChar char="▪"/>
              <a:defRPr sz="2000"/>
            </a:lvl1pPr>
            <a:lvl2pPr marL="914400" lvl="1" indent="-342900" algn="l">
              <a:spcBef>
                <a:spcPts val="360"/>
              </a:spcBef>
              <a:spcAft>
                <a:spcPts val="0"/>
              </a:spcAft>
              <a:buClr>
                <a:schemeClr val="dk1"/>
              </a:buClr>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Clr>
                <a:schemeClr val="dk1"/>
              </a:buClr>
              <a:buSzPts val="1400"/>
              <a:buChar char="🡪"/>
              <a:defRPr sz="1400"/>
            </a:lvl4pPr>
            <a:lvl5pPr marL="2286000" lvl="4" indent="-228600" algn="l">
              <a:spcBef>
                <a:spcPts val="320"/>
              </a:spcBef>
              <a:spcAft>
                <a:spcPts val="0"/>
              </a:spcAft>
              <a:buSzPts val="1400"/>
              <a:buNone/>
              <a:defRPr sz="1600"/>
            </a:lvl5pPr>
            <a:lvl6pPr marL="2743200" lvl="5" indent="-228600" algn="l">
              <a:spcBef>
                <a:spcPts val="360"/>
              </a:spcBef>
              <a:spcAft>
                <a:spcPts val="0"/>
              </a:spcAft>
              <a:buSzPts val="1400"/>
              <a:buNone/>
              <a:defRPr sz="1800"/>
            </a:lvl6pPr>
            <a:lvl7pPr marL="3200400" lvl="6" indent="-228600" algn="l">
              <a:spcBef>
                <a:spcPts val="360"/>
              </a:spcBef>
              <a:spcAft>
                <a:spcPts val="0"/>
              </a:spcAft>
              <a:buSzPts val="1400"/>
              <a:buNone/>
              <a:defRPr sz="1800"/>
            </a:lvl7pPr>
            <a:lvl8pPr marL="3657600" lvl="7" indent="-228600" algn="l">
              <a:spcBef>
                <a:spcPts val="360"/>
              </a:spcBef>
              <a:spcAft>
                <a:spcPts val="0"/>
              </a:spcAft>
              <a:buSzPts val="1400"/>
              <a:buNone/>
              <a:defRPr sz="1800"/>
            </a:lvl8pPr>
            <a:lvl9pPr marL="4114800" lvl="8" indent="-228600" algn="l">
              <a:spcBef>
                <a:spcPts val="360"/>
              </a:spcBef>
              <a:spcAft>
                <a:spcPts val="0"/>
              </a:spcAft>
              <a:buSzPts val="1400"/>
              <a:buNone/>
              <a:defRPr sz="1800"/>
            </a:lvl9pPr>
          </a:lstStyle>
          <a:p>
            <a:endParaRPr/>
          </a:p>
        </p:txBody>
      </p:sp>
      <p:sp>
        <p:nvSpPr>
          <p:cNvPr id="33" name="Google Shape;33;p5"/>
          <p:cNvSpPr txBox="1">
            <a:spLocks noGrp="1"/>
          </p:cNvSpPr>
          <p:nvPr>
            <p:ph type="body" idx="2"/>
          </p:nvPr>
        </p:nvSpPr>
        <p:spPr>
          <a:xfrm>
            <a:off x="4502150" y="1851669"/>
            <a:ext cx="3810000" cy="2825100"/>
          </a:xfrm>
          <a:prstGeom prst="rect">
            <a:avLst/>
          </a:prstGeom>
          <a:noFill/>
          <a:ln>
            <a:noFill/>
          </a:ln>
        </p:spPr>
        <p:txBody>
          <a:bodyPr spcFirstLastPara="1" wrap="square" lIns="91425" tIns="45700" rIns="91425" bIns="45700" anchor="t" anchorCtr="0">
            <a:noAutofit/>
          </a:bodyPr>
          <a:lstStyle>
            <a:lvl1pPr marL="457200" lvl="0" indent="-355600" algn="l">
              <a:spcBef>
                <a:spcPts val="400"/>
              </a:spcBef>
              <a:spcAft>
                <a:spcPts val="0"/>
              </a:spcAft>
              <a:buSzPts val="2000"/>
              <a:buChar char="▪"/>
              <a:defRPr sz="2000"/>
            </a:lvl1pPr>
            <a:lvl2pPr marL="914400" lvl="1" indent="-342900" algn="l">
              <a:spcBef>
                <a:spcPts val="360"/>
              </a:spcBef>
              <a:spcAft>
                <a:spcPts val="0"/>
              </a:spcAft>
              <a:buClr>
                <a:schemeClr val="dk1"/>
              </a:buClr>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Clr>
                <a:schemeClr val="dk1"/>
              </a:buClr>
              <a:buSzPts val="1400"/>
              <a:buChar char="🡪"/>
              <a:defRPr sz="1400"/>
            </a:lvl4pPr>
            <a:lvl5pPr marL="2286000" lvl="4" indent="-228600" algn="l">
              <a:spcBef>
                <a:spcPts val="320"/>
              </a:spcBef>
              <a:spcAft>
                <a:spcPts val="0"/>
              </a:spcAft>
              <a:buSzPts val="1400"/>
              <a:buNone/>
              <a:defRPr sz="1600"/>
            </a:lvl5pPr>
            <a:lvl6pPr marL="2743200" lvl="5" indent="-228600" algn="l">
              <a:spcBef>
                <a:spcPts val="360"/>
              </a:spcBef>
              <a:spcAft>
                <a:spcPts val="0"/>
              </a:spcAft>
              <a:buSzPts val="1400"/>
              <a:buNone/>
              <a:defRPr sz="1800"/>
            </a:lvl6pPr>
            <a:lvl7pPr marL="3200400" lvl="6" indent="-228600" algn="l">
              <a:spcBef>
                <a:spcPts val="360"/>
              </a:spcBef>
              <a:spcAft>
                <a:spcPts val="0"/>
              </a:spcAft>
              <a:buSzPts val="1400"/>
              <a:buNone/>
              <a:defRPr sz="1800"/>
            </a:lvl7pPr>
            <a:lvl8pPr marL="3657600" lvl="7" indent="-228600" algn="l">
              <a:spcBef>
                <a:spcPts val="360"/>
              </a:spcBef>
              <a:spcAft>
                <a:spcPts val="0"/>
              </a:spcAft>
              <a:buSzPts val="1400"/>
              <a:buNone/>
              <a:defRPr sz="1800"/>
            </a:lvl8pPr>
            <a:lvl9pPr marL="4114800" lvl="8" indent="-228600" algn="l">
              <a:spcBef>
                <a:spcPts val="360"/>
              </a:spcBef>
              <a:spcAft>
                <a:spcPts val="0"/>
              </a:spcAft>
              <a:buSzPts val="1400"/>
              <a:buNone/>
              <a:defRPr sz="1800"/>
            </a:lvl9pPr>
          </a:lstStyle>
          <a:p>
            <a:endParaRPr/>
          </a:p>
        </p:txBody>
      </p:sp>
      <p:sp>
        <p:nvSpPr>
          <p:cNvPr id="34" name="Google Shape;34;p5"/>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a:solidFill>
                  <a:schemeClr val="lt2"/>
                </a:solidFill>
                <a:latin typeface="Arial"/>
                <a:ea typeface="Arial"/>
                <a:cs typeface="Arial"/>
                <a:sym typeface="Arial"/>
              </a:defRPr>
            </a:lvl1pPr>
            <a:lvl2pPr marL="0" lvl="1" indent="0" algn="r">
              <a:spcBef>
                <a:spcPts val="0"/>
              </a:spcBef>
              <a:spcAft>
                <a:spcPts val="0"/>
              </a:spcAft>
              <a:buNone/>
              <a:defRPr sz="800" b="1">
                <a:solidFill>
                  <a:schemeClr val="lt2"/>
                </a:solidFill>
                <a:latin typeface="Arial"/>
                <a:ea typeface="Arial"/>
                <a:cs typeface="Arial"/>
                <a:sym typeface="Arial"/>
              </a:defRPr>
            </a:lvl2pPr>
            <a:lvl3pPr marL="0" lvl="2" indent="0" algn="r">
              <a:spcBef>
                <a:spcPts val="0"/>
              </a:spcBef>
              <a:spcAft>
                <a:spcPts val="0"/>
              </a:spcAft>
              <a:buNone/>
              <a:defRPr sz="800" b="1">
                <a:solidFill>
                  <a:schemeClr val="lt2"/>
                </a:solidFill>
                <a:latin typeface="Arial"/>
                <a:ea typeface="Arial"/>
                <a:cs typeface="Arial"/>
                <a:sym typeface="Arial"/>
              </a:defRPr>
            </a:lvl3pPr>
            <a:lvl4pPr marL="0" lvl="3" indent="0" algn="r">
              <a:spcBef>
                <a:spcPts val="0"/>
              </a:spcBef>
              <a:spcAft>
                <a:spcPts val="0"/>
              </a:spcAft>
              <a:buNone/>
              <a:defRPr sz="800" b="1">
                <a:solidFill>
                  <a:schemeClr val="lt2"/>
                </a:solidFill>
                <a:latin typeface="Arial"/>
                <a:ea typeface="Arial"/>
                <a:cs typeface="Arial"/>
                <a:sym typeface="Arial"/>
              </a:defRPr>
            </a:lvl4pPr>
            <a:lvl5pPr marL="0" lvl="4" indent="0" algn="r">
              <a:spcBef>
                <a:spcPts val="0"/>
              </a:spcBef>
              <a:spcAft>
                <a:spcPts val="0"/>
              </a:spcAft>
              <a:buNone/>
              <a:defRPr sz="800" b="1">
                <a:solidFill>
                  <a:schemeClr val="lt2"/>
                </a:solidFill>
                <a:latin typeface="Arial"/>
                <a:ea typeface="Arial"/>
                <a:cs typeface="Arial"/>
                <a:sym typeface="Arial"/>
              </a:defRPr>
            </a:lvl5pPr>
            <a:lvl6pPr marL="0" lvl="5" indent="0" algn="r">
              <a:spcBef>
                <a:spcPts val="0"/>
              </a:spcBef>
              <a:spcAft>
                <a:spcPts val="0"/>
              </a:spcAft>
              <a:buNone/>
              <a:defRPr sz="800" b="1">
                <a:solidFill>
                  <a:schemeClr val="lt2"/>
                </a:solidFill>
                <a:latin typeface="Arial"/>
                <a:ea typeface="Arial"/>
                <a:cs typeface="Arial"/>
                <a:sym typeface="Arial"/>
              </a:defRPr>
            </a:lvl6pPr>
            <a:lvl7pPr marL="0" lvl="6" indent="0" algn="r">
              <a:spcBef>
                <a:spcPts val="0"/>
              </a:spcBef>
              <a:spcAft>
                <a:spcPts val="0"/>
              </a:spcAft>
              <a:buNone/>
              <a:defRPr sz="800" b="1">
                <a:solidFill>
                  <a:schemeClr val="lt2"/>
                </a:solidFill>
                <a:latin typeface="Arial"/>
                <a:ea typeface="Arial"/>
                <a:cs typeface="Arial"/>
                <a:sym typeface="Arial"/>
              </a:defRPr>
            </a:lvl7pPr>
            <a:lvl8pPr marL="0" lvl="7" indent="0" algn="r">
              <a:spcBef>
                <a:spcPts val="0"/>
              </a:spcBef>
              <a:spcAft>
                <a:spcPts val="0"/>
              </a:spcAft>
              <a:buNone/>
              <a:defRPr sz="800" b="1">
                <a:solidFill>
                  <a:schemeClr val="lt2"/>
                </a:solidFill>
                <a:latin typeface="Arial"/>
                <a:ea typeface="Arial"/>
                <a:cs typeface="Arial"/>
                <a:sym typeface="Arial"/>
              </a:defRPr>
            </a:lvl8pPr>
            <a:lvl9pPr marL="0" lvl="8" indent="0" algn="r">
              <a:spcBef>
                <a:spcPts val="0"/>
              </a:spcBef>
              <a:spcAft>
                <a:spcPts val="0"/>
              </a:spcAft>
              <a:buNone/>
              <a:defRPr sz="800" b="1">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lbild">
  <p:cSld name="Helbild">
    <p:spTree>
      <p:nvGrpSpPr>
        <p:cNvPr id="1" name="Shape 37"/>
        <p:cNvGrpSpPr/>
        <p:nvPr/>
      </p:nvGrpSpPr>
      <p:grpSpPr>
        <a:xfrm>
          <a:off x="0" y="0"/>
          <a:ext cx="0" cy="0"/>
          <a:chOff x="0" y="0"/>
          <a:chExt cx="0" cy="0"/>
        </a:xfrm>
      </p:grpSpPr>
      <p:sp>
        <p:nvSpPr>
          <p:cNvPr id="38" name="Google Shape;38;p6"/>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a:solidFill>
                  <a:schemeClr val="lt2"/>
                </a:solidFill>
                <a:latin typeface="Arial"/>
                <a:ea typeface="Arial"/>
                <a:cs typeface="Arial"/>
                <a:sym typeface="Arial"/>
              </a:defRPr>
            </a:lvl1pPr>
            <a:lvl2pPr marL="0" lvl="1" indent="0" algn="r">
              <a:spcBef>
                <a:spcPts val="0"/>
              </a:spcBef>
              <a:spcAft>
                <a:spcPts val="0"/>
              </a:spcAft>
              <a:buNone/>
              <a:defRPr sz="800" b="1">
                <a:solidFill>
                  <a:schemeClr val="lt2"/>
                </a:solidFill>
                <a:latin typeface="Arial"/>
                <a:ea typeface="Arial"/>
                <a:cs typeface="Arial"/>
                <a:sym typeface="Arial"/>
              </a:defRPr>
            </a:lvl2pPr>
            <a:lvl3pPr marL="0" lvl="2" indent="0" algn="r">
              <a:spcBef>
                <a:spcPts val="0"/>
              </a:spcBef>
              <a:spcAft>
                <a:spcPts val="0"/>
              </a:spcAft>
              <a:buNone/>
              <a:defRPr sz="800" b="1">
                <a:solidFill>
                  <a:schemeClr val="lt2"/>
                </a:solidFill>
                <a:latin typeface="Arial"/>
                <a:ea typeface="Arial"/>
                <a:cs typeface="Arial"/>
                <a:sym typeface="Arial"/>
              </a:defRPr>
            </a:lvl3pPr>
            <a:lvl4pPr marL="0" lvl="3" indent="0" algn="r">
              <a:spcBef>
                <a:spcPts val="0"/>
              </a:spcBef>
              <a:spcAft>
                <a:spcPts val="0"/>
              </a:spcAft>
              <a:buNone/>
              <a:defRPr sz="800" b="1">
                <a:solidFill>
                  <a:schemeClr val="lt2"/>
                </a:solidFill>
                <a:latin typeface="Arial"/>
                <a:ea typeface="Arial"/>
                <a:cs typeface="Arial"/>
                <a:sym typeface="Arial"/>
              </a:defRPr>
            </a:lvl4pPr>
            <a:lvl5pPr marL="0" lvl="4" indent="0" algn="r">
              <a:spcBef>
                <a:spcPts val="0"/>
              </a:spcBef>
              <a:spcAft>
                <a:spcPts val="0"/>
              </a:spcAft>
              <a:buNone/>
              <a:defRPr sz="800" b="1">
                <a:solidFill>
                  <a:schemeClr val="lt2"/>
                </a:solidFill>
                <a:latin typeface="Arial"/>
                <a:ea typeface="Arial"/>
                <a:cs typeface="Arial"/>
                <a:sym typeface="Arial"/>
              </a:defRPr>
            </a:lvl5pPr>
            <a:lvl6pPr marL="0" lvl="5" indent="0" algn="r">
              <a:spcBef>
                <a:spcPts val="0"/>
              </a:spcBef>
              <a:spcAft>
                <a:spcPts val="0"/>
              </a:spcAft>
              <a:buNone/>
              <a:defRPr sz="800" b="1">
                <a:solidFill>
                  <a:schemeClr val="lt2"/>
                </a:solidFill>
                <a:latin typeface="Arial"/>
                <a:ea typeface="Arial"/>
                <a:cs typeface="Arial"/>
                <a:sym typeface="Arial"/>
              </a:defRPr>
            </a:lvl6pPr>
            <a:lvl7pPr marL="0" lvl="6" indent="0" algn="r">
              <a:spcBef>
                <a:spcPts val="0"/>
              </a:spcBef>
              <a:spcAft>
                <a:spcPts val="0"/>
              </a:spcAft>
              <a:buNone/>
              <a:defRPr sz="800" b="1">
                <a:solidFill>
                  <a:schemeClr val="lt2"/>
                </a:solidFill>
                <a:latin typeface="Arial"/>
                <a:ea typeface="Arial"/>
                <a:cs typeface="Arial"/>
                <a:sym typeface="Arial"/>
              </a:defRPr>
            </a:lvl7pPr>
            <a:lvl8pPr marL="0" lvl="7" indent="0" algn="r">
              <a:spcBef>
                <a:spcPts val="0"/>
              </a:spcBef>
              <a:spcAft>
                <a:spcPts val="0"/>
              </a:spcAft>
              <a:buNone/>
              <a:defRPr sz="800" b="1">
                <a:solidFill>
                  <a:schemeClr val="lt2"/>
                </a:solidFill>
                <a:latin typeface="Arial"/>
                <a:ea typeface="Arial"/>
                <a:cs typeface="Arial"/>
                <a:sym typeface="Arial"/>
              </a:defRPr>
            </a:lvl8pPr>
            <a:lvl9pPr marL="0" lvl="8" indent="0" algn="r">
              <a:spcBef>
                <a:spcPts val="0"/>
              </a:spcBef>
              <a:spcAft>
                <a:spcPts val="0"/>
              </a:spcAft>
              <a:buNone/>
              <a:defRPr sz="800" b="1">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a:spLocks noGrp="1"/>
          </p:cNvSpPr>
          <p:nvPr>
            <p:ph type="pic" idx="2"/>
          </p:nvPr>
        </p:nvSpPr>
        <p:spPr>
          <a:xfrm>
            <a:off x="119270" y="119271"/>
            <a:ext cx="8905500" cy="49059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ubrik + 1 innehåll och 1 bild">
  <p:cSld name="Rubrik + 1 innehåll och 1 bild">
    <p:spTree>
      <p:nvGrpSpPr>
        <p:cNvPr id="1" name="Shape 41"/>
        <p:cNvGrpSpPr/>
        <p:nvPr/>
      </p:nvGrpSpPr>
      <p:grpSpPr>
        <a:xfrm>
          <a:off x="0" y="0"/>
          <a:ext cx="0" cy="0"/>
          <a:chOff x="0" y="0"/>
          <a:chExt cx="0" cy="0"/>
        </a:xfrm>
      </p:grpSpPr>
      <p:sp>
        <p:nvSpPr>
          <p:cNvPr id="42" name="Google Shape;42;p7"/>
          <p:cNvSpPr>
            <a:spLocks noGrp="1"/>
          </p:cNvSpPr>
          <p:nvPr>
            <p:ph type="pic" idx="2"/>
          </p:nvPr>
        </p:nvSpPr>
        <p:spPr>
          <a:xfrm>
            <a:off x="4502150" y="1851025"/>
            <a:ext cx="3810000" cy="2825700"/>
          </a:xfrm>
          <a:prstGeom prst="rect">
            <a:avLst/>
          </a:prstGeom>
          <a:noFill/>
          <a:ln>
            <a:noFill/>
          </a:ln>
        </p:spPr>
      </p:sp>
      <p:sp>
        <p:nvSpPr>
          <p:cNvPr id="43" name="Google Shape;43;p7"/>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a:solidFill>
                  <a:schemeClr val="lt2"/>
                </a:solidFill>
                <a:latin typeface="Arial"/>
                <a:ea typeface="Arial"/>
                <a:cs typeface="Arial"/>
                <a:sym typeface="Arial"/>
              </a:defRPr>
            </a:lvl1pPr>
            <a:lvl2pPr marL="0" lvl="1" indent="0" algn="r">
              <a:spcBef>
                <a:spcPts val="0"/>
              </a:spcBef>
              <a:spcAft>
                <a:spcPts val="0"/>
              </a:spcAft>
              <a:buNone/>
              <a:defRPr sz="800" b="1">
                <a:solidFill>
                  <a:schemeClr val="lt2"/>
                </a:solidFill>
                <a:latin typeface="Arial"/>
                <a:ea typeface="Arial"/>
                <a:cs typeface="Arial"/>
                <a:sym typeface="Arial"/>
              </a:defRPr>
            </a:lvl2pPr>
            <a:lvl3pPr marL="0" lvl="2" indent="0" algn="r">
              <a:spcBef>
                <a:spcPts val="0"/>
              </a:spcBef>
              <a:spcAft>
                <a:spcPts val="0"/>
              </a:spcAft>
              <a:buNone/>
              <a:defRPr sz="800" b="1">
                <a:solidFill>
                  <a:schemeClr val="lt2"/>
                </a:solidFill>
                <a:latin typeface="Arial"/>
                <a:ea typeface="Arial"/>
                <a:cs typeface="Arial"/>
                <a:sym typeface="Arial"/>
              </a:defRPr>
            </a:lvl3pPr>
            <a:lvl4pPr marL="0" lvl="3" indent="0" algn="r">
              <a:spcBef>
                <a:spcPts val="0"/>
              </a:spcBef>
              <a:spcAft>
                <a:spcPts val="0"/>
              </a:spcAft>
              <a:buNone/>
              <a:defRPr sz="800" b="1">
                <a:solidFill>
                  <a:schemeClr val="lt2"/>
                </a:solidFill>
                <a:latin typeface="Arial"/>
                <a:ea typeface="Arial"/>
                <a:cs typeface="Arial"/>
                <a:sym typeface="Arial"/>
              </a:defRPr>
            </a:lvl4pPr>
            <a:lvl5pPr marL="0" lvl="4" indent="0" algn="r">
              <a:spcBef>
                <a:spcPts val="0"/>
              </a:spcBef>
              <a:spcAft>
                <a:spcPts val="0"/>
              </a:spcAft>
              <a:buNone/>
              <a:defRPr sz="800" b="1">
                <a:solidFill>
                  <a:schemeClr val="lt2"/>
                </a:solidFill>
                <a:latin typeface="Arial"/>
                <a:ea typeface="Arial"/>
                <a:cs typeface="Arial"/>
                <a:sym typeface="Arial"/>
              </a:defRPr>
            </a:lvl5pPr>
            <a:lvl6pPr marL="0" lvl="5" indent="0" algn="r">
              <a:spcBef>
                <a:spcPts val="0"/>
              </a:spcBef>
              <a:spcAft>
                <a:spcPts val="0"/>
              </a:spcAft>
              <a:buNone/>
              <a:defRPr sz="800" b="1">
                <a:solidFill>
                  <a:schemeClr val="lt2"/>
                </a:solidFill>
                <a:latin typeface="Arial"/>
                <a:ea typeface="Arial"/>
                <a:cs typeface="Arial"/>
                <a:sym typeface="Arial"/>
              </a:defRPr>
            </a:lvl6pPr>
            <a:lvl7pPr marL="0" lvl="6" indent="0" algn="r">
              <a:spcBef>
                <a:spcPts val="0"/>
              </a:spcBef>
              <a:spcAft>
                <a:spcPts val="0"/>
              </a:spcAft>
              <a:buNone/>
              <a:defRPr sz="800" b="1">
                <a:solidFill>
                  <a:schemeClr val="lt2"/>
                </a:solidFill>
                <a:latin typeface="Arial"/>
                <a:ea typeface="Arial"/>
                <a:cs typeface="Arial"/>
                <a:sym typeface="Arial"/>
              </a:defRPr>
            </a:lvl7pPr>
            <a:lvl8pPr marL="0" lvl="7" indent="0" algn="r">
              <a:spcBef>
                <a:spcPts val="0"/>
              </a:spcBef>
              <a:spcAft>
                <a:spcPts val="0"/>
              </a:spcAft>
              <a:buNone/>
              <a:defRPr sz="800" b="1">
                <a:solidFill>
                  <a:schemeClr val="lt2"/>
                </a:solidFill>
                <a:latin typeface="Arial"/>
                <a:ea typeface="Arial"/>
                <a:cs typeface="Arial"/>
                <a:sym typeface="Arial"/>
              </a:defRPr>
            </a:lvl8pPr>
            <a:lvl9pPr marL="0" lvl="8" indent="0" algn="r">
              <a:spcBef>
                <a:spcPts val="0"/>
              </a:spcBef>
              <a:spcAft>
                <a:spcPts val="0"/>
              </a:spcAft>
              <a:buNone/>
              <a:defRPr sz="800" b="1">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7"/>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539750" y="1851669"/>
            <a:ext cx="3810000" cy="2825100"/>
          </a:xfrm>
          <a:prstGeom prst="rect">
            <a:avLst/>
          </a:prstGeom>
          <a:noFill/>
          <a:ln>
            <a:noFill/>
          </a:ln>
        </p:spPr>
        <p:txBody>
          <a:bodyPr spcFirstLastPara="1" wrap="square" lIns="91425" tIns="45700" rIns="91425" bIns="45700" anchor="t" anchorCtr="0">
            <a:noAutofit/>
          </a:bodyPr>
          <a:lstStyle>
            <a:lvl1pPr marL="457200" lvl="0" indent="-355600" algn="l">
              <a:spcBef>
                <a:spcPts val="400"/>
              </a:spcBef>
              <a:spcAft>
                <a:spcPts val="0"/>
              </a:spcAft>
              <a:buSzPts val="2000"/>
              <a:buChar char="▪"/>
              <a:defRPr sz="2000"/>
            </a:lvl1pPr>
            <a:lvl2pPr marL="914400" lvl="1" indent="-342900" algn="l">
              <a:spcBef>
                <a:spcPts val="360"/>
              </a:spcBef>
              <a:spcAft>
                <a:spcPts val="0"/>
              </a:spcAft>
              <a:buClr>
                <a:schemeClr val="dk1"/>
              </a:buClr>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Clr>
                <a:schemeClr val="dk1"/>
              </a:buClr>
              <a:buSzPts val="1400"/>
              <a:buChar char="🡪"/>
              <a:defRPr sz="1400"/>
            </a:lvl4pPr>
            <a:lvl5pPr marL="2286000" lvl="4" indent="-228600" algn="l">
              <a:spcBef>
                <a:spcPts val="320"/>
              </a:spcBef>
              <a:spcAft>
                <a:spcPts val="0"/>
              </a:spcAft>
              <a:buSzPts val="1400"/>
              <a:buNone/>
              <a:defRPr sz="1600"/>
            </a:lvl5pPr>
            <a:lvl6pPr marL="2743200" lvl="5" indent="-228600" algn="l">
              <a:spcBef>
                <a:spcPts val="360"/>
              </a:spcBef>
              <a:spcAft>
                <a:spcPts val="0"/>
              </a:spcAft>
              <a:buSzPts val="1400"/>
              <a:buNone/>
              <a:defRPr sz="1800"/>
            </a:lvl6pPr>
            <a:lvl7pPr marL="3200400" lvl="6" indent="-228600" algn="l">
              <a:spcBef>
                <a:spcPts val="360"/>
              </a:spcBef>
              <a:spcAft>
                <a:spcPts val="0"/>
              </a:spcAft>
              <a:buSzPts val="1400"/>
              <a:buNone/>
              <a:defRPr sz="1800"/>
            </a:lvl7pPr>
            <a:lvl8pPr marL="3657600" lvl="7" indent="-228600" algn="l">
              <a:spcBef>
                <a:spcPts val="360"/>
              </a:spcBef>
              <a:spcAft>
                <a:spcPts val="0"/>
              </a:spcAft>
              <a:buSzPts val="1400"/>
              <a:buNone/>
              <a:defRPr sz="1800"/>
            </a:lvl8pPr>
            <a:lvl9pPr marL="4114800" lvl="8" indent="-228600" algn="l">
              <a:spcBef>
                <a:spcPts val="36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ubrik + 2 bilder">
  <p:cSld name="Rubrik + 2 bilder">
    <p:spTree>
      <p:nvGrpSpPr>
        <p:cNvPr id="1" name="Shape 48"/>
        <p:cNvGrpSpPr/>
        <p:nvPr/>
      </p:nvGrpSpPr>
      <p:grpSpPr>
        <a:xfrm>
          <a:off x="0" y="0"/>
          <a:ext cx="0" cy="0"/>
          <a:chOff x="0" y="0"/>
          <a:chExt cx="0" cy="0"/>
        </a:xfrm>
      </p:grpSpPr>
      <p:sp>
        <p:nvSpPr>
          <p:cNvPr id="49" name="Google Shape;49;p8"/>
          <p:cNvSpPr>
            <a:spLocks noGrp="1"/>
          </p:cNvSpPr>
          <p:nvPr>
            <p:ph type="pic" idx="2"/>
          </p:nvPr>
        </p:nvSpPr>
        <p:spPr>
          <a:xfrm>
            <a:off x="539750" y="1851670"/>
            <a:ext cx="3810000" cy="2825700"/>
          </a:xfrm>
          <a:prstGeom prst="rect">
            <a:avLst/>
          </a:prstGeom>
          <a:noFill/>
          <a:ln>
            <a:noFill/>
          </a:ln>
        </p:spPr>
      </p:sp>
      <p:sp>
        <p:nvSpPr>
          <p:cNvPr id="50" name="Google Shape;50;p8"/>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800" b="1">
                <a:solidFill>
                  <a:schemeClr val="lt2"/>
                </a:solidFill>
                <a:latin typeface="Arial"/>
                <a:ea typeface="Arial"/>
                <a:cs typeface="Arial"/>
                <a:sym typeface="Arial"/>
              </a:defRPr>
            </a:lvl1pPr>
            <a:lvl2pPr marL="0" lvl="1" indent="0" algn="r">
              <a:spcBef>
                <a:spcPts val="0"/>
              </a:spcBef>
              <a:spcAft>
                <a:spcPts val="0"/>
              </a:spcAft>
              <a:buNone/>
              <a:defRPr sz="800" b="1">
                <a:solidFill>
                  <a:schemeClr val="lt2"/>
                </a:solidFill>
                <a:latin typeface="Arial"/>
                <a:ea typeface="Arial"/>
                <a:cs typeface="Arial"/>
                <a:sym typeface="Arial"/>
              </a:defRPr>
            </a:lvl2pPr>
            <a:lvl3pPr marL="0" lvl="2" indent="0" algn="r">
              <a:spcBef>
                <a:spcPts val="0"/>
              </a:spcBef>
              <a:spcAft>
                <a:spcPts val="0"/>
              </a:spcAft>
              <a:buNone/>
              <a:defRPr sz="800" b="1">
                <a:solidFill>
                  <a:schemeClr val="lt2"/>
                </a:solidFill>
                <a:latin typeface="Arial"/>
                <a:ea typeface="Arial"/>
                <a:cs typeface="Arial"/>
                <a:sym typeface="Arial"/>
              </a:defRPr>
            </a:lvl3pPr>
            <a:lvl4pPr marL="0" lvl="3" indent="0" algn="r">
              <a:spcBef>
                <a:spcPts val="0"/>
              </a:spcBef>
              <a:spcAft>
                <a:spcPts val="0"/>
              </a:spcAft>
              <a:buNone/>
              <a:defRPr sz="800" b="1">
                <a:solidFill>
                  <a:schemeClr val="lt2"/>
                </a:solidFill>
                <a:latin typeface="Arial"/>
                <a:ea typeface="Arial"/>
                <a:cs typeface="Arial"/>
                <a:sym typeface="Arial"/>
              </a:defRPr>
            </a:lvl4pPr>
            <a:lvl5pPr marL="0" lvl="4" indent="0" algn="r">
              <a:spcBef>
                <a:spcPts val="0"/>
              </a:spcBef>
              <a:spcAft>
                <a:spcPts val="0"/>
              </a:spcAft>
              <a:buNone/>
              <a:defRPr sz="800" b="1">
                <a:solidFill>
                  <a:schemeClr val="lt2"/>
                </a:solidFill>
                <a:latin typeface="Arial"/>
                <a:ea typeface="Arial"/>
                <a:cs typeface="Arial"/>
                <a:sym typeface="Arial"/>
              </a:defRPr>
            </a:lvl5pPr>
            <a:lvl6pPr marL="0" lvl="5" indent="0" algn="r">
              <a:spcBef>
                <a:spcPts val="0"/>
              </a:spcBef>
              <a:spcAft>
                <a:spcPts val="0"/>
              </a:spcAft>
              <a:buNone/>
              <a:defRPr sz="800" b="1">
                <a:solidFill>
                  <a:schemeClr val="lt2"/>
                </a:solidFill>
                <a:latin typeface="Arial"/>
                <a:ea typeface="Arial"/>
                <a:cs typeface="Arial"/>
                <a:sym typeface="Arial"/>
              </a:defRPr>
            </a:lvl6pPr>
            <a:lvl7pPr marL="0" lvl="6" indent="0" algn="r">
              <a:spcBef>
                <a:spcPts val="0"/>
              </a:spcBef>
              <a:spcAft>
                <a:spcPts val="0"/>
              </a:spcAft>
              <a:buNone/>
              <a:defRPr sz="800" b="1">
                <a:solidFill>
                  <a:schemeClr val="lt2"/>
                </a:solidFill>
                <a:latin typeface="Arial"/>
                <a:ea typeface="Arial"/>
                <a:cs typeface="Arial"/>
                <a:sym typeface="Arial"/>
              </a:defRPr>
            </a:lvl7pPr>
            <a:lvl8pPr marL="0" lvl="7" indent="0" algn="r">
              <a:spcBef>
                <a:spcPts val="0"/>
              </a:spcBef>
              <a:spcAft>
                <a:spcPts val="0"/>
              </a:spcAft>
              <a:buNone/>
              <a:defRPr sz="800" b="1">
                <a:solidFill>
                  <a:schemeClr val="lt2"/>
                </a:solidFill>
                <a:latin typeface="Arial"/>
                <a:ea typeface="Arial"/>
                <a:cs typeface="Arial"/>
                <a:sym typeface="Arial"/>
              </a:defRPr>
            </a:lvl8pPr>
            <a:lvl9pPr marL="0" lvl="8" indent="0" algn="r">
              <a:spcBef>
                <a:spcPts val="0"/>
              </a:spcBef>
              <a:spcAft>
                <a:spcPts val="0"/>
              </a:spcAft>
              <a:buNone/>
              <a:defRPr sz="800" b="1">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8"/>
          <p:cNvSpPr>
            <a:spLocks noGrp="1"/>
          </p:cNvSpPr>
          <p:nvPr>
            <p:ph type="pic" idx="3"/>
          </p:nvPr>
        </p:nvSpPr>
        <p:spPr>
          <a:xfrm>
            <a:off x="4502150" y="1851025"/>
            <a:ext cx="3810000" cy="2825700"/>
          </a:xfrm>
          <a:prstGeom prst="rect">
            <a:avLst/>
          </a:prstGeom>
          <a:noFill/>
          <a:ln>
            <a:noFill/>
          </a:ln>
        </p:spPr>
      </p:sp>
      <p:sp>
        <p:nvSpPr>
          <p:cNvPr id="54" name="Google Shape;54;p8"/>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ubrik + 2 bilder m bildtext">
  <p:cSld name="Rubrik + 2 bilder m bild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9"/>
          <p:cNvSpPr>
            <a:spLocks noGrp="1"/>
          </p:cNvSpPr>
          <p:nvPr>
            <p:ph type="pic" idx="2"/>
          </p:nvPr>
        </p:nvSpPr>
        <p:spPr>
          <a:xfrm>
            <a:off x="539750" y="1853075"/>
            <a:ext cx="3810000" cy="2086800"/>
          </a:xfrm>
          <a:prstGeom prst="rect">
            <a:avLst/>
          </a:prstGeom>
          <a:noFill/>
          <a:ln>
            <a:noFill/>
          </a:ln>
        </p:spPr>
      </p:sp>
      <p:sp>
        <p:nvSpPr>
          <p:cNvPr id="61" name="Google Shape;61;p9"/>
          <p:cNvSpPr>
            <a:spLocks noGrp="1"/>
          </p:cNvSpPr>
          <p:nvPr>
            <p:ph type="pic" idx="3"/>
          </p:nvPr>
        </p:nvSpPr>
        <p:spPr>
          <a:xfrm>
            <a:off x="4502150" y="1852430"/>
            <a:ext cx="3810000" cy="2087400"/>
          </a:xfrm>
          <a:prstGeom prst="rect">
            <a:avLst/>
          </a:prstGeom>
          <a:noFill/>
          <a:ln>
            <a:noFill/>
          </a:ln>
        </p:spPr>
      </p:sp>
      <p:sp>
        <p:nvSpPr>
          <p:cNvPr id="62" name="Google Shape;62;p9"/>
          <p:cNvSpPr txBox="1">
            <a:spLocks noGrp="1"/>
          </p:cNvSpPr>
          <p:nvPr>
            <p:ph type="body" idx="1"/>
          </p:nvPr>
        </p:nvSpPr>
        <p:spPr>
          <a:xfrm>
            <a:off x="539750" y="4063372"/>
            <a:ext cx="3810000" cy="57480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SzPts val="20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228600" algn="l">
              <a:spcBef>
                <a:spcPts val="360"/>
              </a:spcBef>
              <a:spcAft>
                <a:spcPts val="0"/>
              </a:spcAft>
              <a:buSzPts val="1400"/>
              <a:buNone/>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
        <p:nvSpPr>
          <p:cNvPr id="63" name="Google Shape;63;p9"/>
          <p:cNvSpPr txBox="1">
            <a:spLocks noGrp="1"/>
          </p:cNvSpPr>
          <p:nvPr>
            <p:ph type="body" idx="4"/>
          </p:nvPr>
        </p:nvSpPr>
        <p:spPr>
          <a:xfrm>
            <a:off x="4502150" y="4059548"/>
            <a:ext cx="3810000" cy="57480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SzPts val="20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228600" algn="l">
              <a:spcBef>
                <a:spcPts val="360"/>
              </a:spcBef>
              <a:spcAft>
                <a:spcPts val="0"/>
              </a:spcAft>
              <a:buSzPts val="1400"/>
              <a:buNone/>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En bild som visar ritning&#10;&#10;Automatiskt genererad beskrivning"/>
          <p:cNvPicPr preferRelativeResize="0"/>
          <p:nvPr/>
        </p:nvPicPr>
        <p:blipFill rotWithShape="1">
          <a:blip r:embed="rId10">
            <a:alphaModFix/>
          </a:blip>
          <a:srcRect/>
          <a:stretch/>
        </p:blipFill>
        <p:spPr>
          <a:xfrm>
            <a:off x="7490689" y="70806"/>
            <a:ext cx="1520163" cy="759634"/>
          </a:xfrm>
          <a:prstGeom prst="rect">
            <a:avLst/>
          </a:prstGeom>
          <a:noFill/>
          <a:ln>
            <a:noFill/>
          </a:ln>
        </p:spPr>
      </p:pic>
      <p:sp>
        <p:nvSpPr>
          <p:cNvPr id="7" name="Google Shape;7;p1"/>
          <p:cNvSpPr txBox="1">
            <a:spLocks noGrp="1"/>
          </p:cNvSpPr>
          <p:nvPr>
            <p:ph type="title"/>
          </p:nvPr>
        </p:nvSpPr>
        <p:spPr>
          <a:xfrm>
            <a:off x="539750" y="850404"/>
            <a:ext cx="77724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accen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accen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accen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accen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accent1"/>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539750" y="1851670"/>
            <a:ext cx="7772400" cy="28251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accent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800" b="0" i="0" u="none" strike="noStrike" cap="none">
                <a:solidFill>
                  <a:schemeClr val="dk1"/>
                </a:solidFill>
                <a:latin typeface="Arial"/>
                <a:ea typeface="Arial"/>
                <a:cs typeface="Arial"/>
                <a:sym typeface="Arial"/>
              </a:defRPr>
            </a:lvl5pPr>
            <a:lvl6pPr marL="2743200" marR="0" lvl="5" indent="-228600" algn="l" rtl="0">
              <a:spcBef>
                <a:spcPts val="400"/>
              </a:spcBef>
              <a:spcAft>
                <a:spcPts val="0"/>
              </a:spcAft>
              <a:buSzPts val="1400"/>
              <a:buNone/>
              <a:defRPr sz="2000" b="0" i="0" u="none" strike="noStrike" cap="none">
                <a:solidFill>
                  <a:schemeClr val="dk1"/>
                </a:solidFill>
                <a:latin typeface="Arial"/>
                <a:ea typeface="Arial"/>
                <a:cs typeface="Arial"/>
                <a:sym typeface="Arial"/>
              </a:defRPr>
            </a:lvl6pPr>
            <a:lvl7pPr marL="3200400" marR="0" lvl="6" indent="-228600" algn="l" rtl="0">
              <a:spcBef>
                <a:spcPts val="400"/>
              </a:spcBef>
              <a:spcAft>
                <a:spcPts val="0"/>
              </a:spcAft>
              <a:buSzPts val="1400"/>
              <a:buNone/>
              <a:defRPr sz="2000" b="0" i="0" u="none" strike="noStrike" cap="none">
                <a:solidFill>
                  <a:schemeClr val="dk1"/>
                </a:solidFill>
                <a:latin typeface="Arial"/>
                <a:ea typeface="Arial"/>
                <a:cs typeface="Arial"/>
                <a:sym typeface="Arial"/>
              </a:defRPr>
            </a:lvl7pPr>
            <a:lvl8pPr marL="3657600" marR="0" lvl="7" indent="-228600" algn="l" rtl="0">
              <a:spcBef>
                <a:spcPts val="400"/>
              </a:spcBef>
              <a:spcAft>
                <a:spcPts val="0"/>
              </a:spcAft>
              <a:buSzPts val="1400"/>
              <a:buNone/>
              <a:defRPr sz="2000" b="0" i="0" u="none" strike="noStrike" cap="none">
                <a:solidFill>
                  <a:schemeClr val="dk1"/>
                </a:solidFill>
                <a:latin typeface="Arial"/>
                <a:ea typeface="Arial"/>
                <a:cs typeface="Arial"/>
                <a:sym typeface="Arial"/>
              </a:defRPr>
            </a:lvl8pPr>
            <a:lvl9pPr marL="4114800" marR="0" lvl="8" indent="-228600" algn="l" rtl="0">
              <a:spcBef>
                <a:spcPts val="40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553200" y="4857750"/>
            <a:ext cx="1905000" cy="171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8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0" name="Google Shape;10;p1"/>
          <p:cNvSpPr txBox="1">
            <a:spLocks noGrp="1"/>
          </p:cNvSpPr>
          <p:nvPr>
            <p:ph type="ftr" idx="11"/>
          </p:nvPr>
        </p:nvSpPr>
        <p:spPr>
          <a:xfrm>
            <a:off x="457200" y="4857750"/>
            <a:ext cx="2895600" cy="171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1" name="Google Shape;11;p1"/>
          <p:cNvSpPr txBox="1">
            <a:spLocks noGrp="1"/>
          </p:cNvSpPr>
          <p:nvPr>
            <p:ph type="sldNum" idx="12"/>
          </p:nvPr>
        </p:nvSpPr>
        <p:spPr>
          <a:xfrm>
            <a:off x="8229600" y="4857750"/>
            <a:ext cx="685800" cy="1713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800" b="1" i="0" u="none" strike="noStrike" cap="none">
                <a:solidFill>
                  <a:schemeClr val="lt2"/>
                </a:solidFill>
                <a:latin typeface="Arial"/>
                <a:ea typeface="Arial"/>
                <a:cs typeface="Arial"/>
                <a:sym typeface="Arial"/>
              </a:defRPr>
            </a:lvl1pPr>
            <a:lvl2pPr marL="0" marR="0" lvl="1" indent="0" algn="r" rtl="0">
              <a:spcBef>
                <a:spcPts val="0"/>
              </a:spcBef>
              <a:spcAft>
                <a:spcPts val="0"/>
              </a:spcAft>
              <a:buNone/>
              <a:defRPr sz="800" b="1" i="0" u="none" strike="noStrike" cap="none">
                <a:solidFill>
                  <a:schemeClr val="lt2"/>
                </a:solidFill>
                <a:latin typeface="Arial"/>
                <a:ea typeface="Arial"/>
                <a:cs typeface="Arial"/>
                <a:sym typeface="Arial"/>
              </a:defRPr>
            </a:lvl2pPr>
            <a:lvl3pPr marL="0" marR="0" lvl="2" indent="0" algn="r" rtl="0">
              <a:spcBef>
                <a:spcPts val="0"/>
              </a:spcBef>
              <a:spcAft>
                <a:spcPts val="0"/>
              </a:spcAft>
              <a:buNone/>
              <a:defRPr sz="800" b="1" i="0" u="none" strike="noStrike" cap="none">
                <a:solidFill>
                  <a:schemeClr val="lt2"/>
                </a:solidFill>
                <a:latin typeface="Arial"/>
                <a:ea typeface="Arial"/>
                <a:cs typeface="Arial"/>
                <a:sym typeface="Arial"/>
              </a:defRPr>
            </a:lvl3pPr>
            <a:lvl4pPr marL="0" marR="0" lvl="3" indent="0" algn="r" rtl="0">
              <a:spcBef>
                <a:spcPts val="0"/>
              </a:spcBef>
              <a:spcAft>
                <a:spcPts val="0"/>
              </a:spcAft>
              <a:buNone/>
              <a:defRPr sz="800" b="1" i="0" u="none" strike="noStrike" cap="none">
                <a:solidFill>
                  <a:schemeClr val="lt2"/>
                </a:solidFill>
                <a:latin typeface="Arial"/>
                <a:ea typeface="Arial"/>
                <a:cs typeface="Arial"/>
                <a:sym typeface="Arial"/>
              </a:defRPr>
            </a:lvl4pPr>
            <a:lvl5pPr marL="0" marR="0" lvl="4" indent="0" algn="r" rtl="0">
              <a:spcBef>
                <a:spcPts val="0"/>
              </a:spcBef>
              <a:spcAft>
                <a:spcPts val="0"/>
              </a:spcAft>
              <a:buNone/>
              <a:defRPr sz="800" b="1" i="0" u="none" strike="noStrike" cap="none">
                <a:solidFill>
                  <a:schemeClr val="lt2"/>
                </a:solidFill>
                <a:latin typeface="Arial"/>
                <a:ea typeface="Arial"/>
                <a:cs typeface="Arial"/>
                <a:sym typeface="Arial"/>
              </a:defRPr>
            </a:lvl5pPr>
            <a:lvl6pPr marL="0" marR="0" lvl="5" indent="0" algn="r" rtl="0">
              <a:spcBef>
                <a:spcPts val="0"/>
              </a:spcBef>
              <a:spcAft>
                <a:spcPts val="0"/>
              </a:spcAft>
              <a:buNone/>
              <a:defRPr sz="800" b="1" i="0" u="none" strike="noStrike" cap="none">
                <a:solidFill>
                  <a:schemeClr val="lt2"/>
                </a:solidFill>
                <a:latin typeface="Arial"/>
                <a:ea typeface="Arial"/>
                <a:cs typeface="Arial"/>
                <a:sym typeface="Arial"/>
              </a:defRPr>
            </a:lvl6pPr>
            <a:lvl7pPr marL="0" marR="0" lvl="6" indent="0" algn="r" rtl="0">
              <a:spcBef>
                <a:spcPts val="0"/>
              </a:spcBef>
              <a:spcAft>
                <a:spcPts val="0"/>
              </a:spcAft>
              <a:buNone/>
              <a:defRPr sz="800" b="1" i="0" u="none" strike="noStrike" cap="none">
                <a:solidFill>
                  <a:schemeClr val="lt2"/>
                </a:solidFill>
                <a:latin typeface="Arial"/>
                <a:ea typeface="Arial"/>
                <a:cs typeface="Arial"/>
                <a:sym typeface="Arial"/>
              </a:defRPr>
            </a:lvl7pPr>
            <a:lvl8pPr marL="0" marR="0" lvl="7" indent="0" algn="r" rtl="0">
              <a:spcBef>
                <a:spcPts val="0"/>
              </a:spcBef>
              <a:spcAft>
                <a:spcPts val="0"/>
              </a:spcAft>
              <a:buNone/>
              <a:defRPr sz="800" b="1" i="0" u="none" strike="noStrike" cap="none">
                <a:solidFill>
                  <a:schemeClr val="lt2"/>
                </a:solidFill>
                <a:latin typeface="Arial"/>
                <a:ea typeface="Arial"/>
                <a:cs typeface="Arial"/>
                <a:sym typeface="Arial"/>
              </a:defRPr>
            </a:lvl8pPr>
            <a:lvl9pPr marL="0" marR="0" lvl="8" indent="0" algn="r" rtl="0">
              <a:spcBef>
                <a:spcPts val="0"/>
              </a:spcBef>
              <a:spcAft>
                <a:spcPts val="0"/>
              </a:spcAft>
              <a:buNone/>
              <a:defRPr sz="8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 name="Google Shape;12;p1"/>
          <p:cNvCxnSpPr/>
          <p:nvPr/>
        </p:nvCxnSpPr>
        <p:spPr>
          <a:xfrm>
            <a:off x="533400" y="4800600"/>
            <a:ext cx="8305800" cy="0"/>
          </a:xfrm>
          <a:prstGeom prst="straightConnector1">
            <a:avLst/>
          </a:prstGeom>
          <a:noFill/>
          <a:ln w="9525" cap="flat" cmpd="sng">
            <a:solidFill>
              <a:schemeClr val="accent1"/>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degreesymbol.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0"/>
          <p:cNvSpPr txBox="1">
            <a:spLocks noGrp="1"/>
          </p:cNvSpPr>
          <p:nvPr>
            <p:ph type="ctrTitle"/>
          </p:nvPr>
        </p:nvSpPr>
        <p:spPr>
          <a:xfrm>
            <a:off x="685800" y="1257300"/>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Discovery of novel camelid germline immunoglobulin alleles </a:t>
            </a:r>
            <a:endParaRPr/>
          </a:p>
        </p:txBody>
      </p:sp>
      <p:sp>
        <p:nvSpPr>
          <p:cNvPr id="69" name="Google Shape;69;p10"/>
          <p:cNvSpPr txBox="1">
            <a:spLocks noGrp="1"/>
          </p:cNvSpPr>
          <p:nvPr>
            <p:ph type="subTitle" idx="1"/>
          </p:nvPr>
        </p:nvSpPr>
        <p:spPr>
          <a:xfrm>
            <a:off x="685800" y="2265412"/>
            <a:ext cx="7772400" cy="1314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Qile Yang, Ben Murrell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5' RACE protocol</a:t>
            </a:r>
            <a:endParaRPr/>
          </a:p>
        </p:txBody>
      </p:sp>
      <p:sp>
        <p:nvSpPr>
          <p:cNvPr id="137" name="Google Shape;137;p19"/>
          <p:cNvSpPr txBox="1">
            <a:spLocks noGrp="1"/>
          </p:cNvSpPr>
          <p:nvPr>
            <p:ph type="body" idx="1"/>
          </p:nvPr>
        </p:nvSpPr>
        <p:spPr>
          <a:xfrm>
            <a:off x="42650" y="1300825"/>
            <a:ext cx="4245000" cy="33759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
              <a:t>Lack of knowledge of the 5’ end of V genes due to their variability; </a:t>
            </a:r>
            <a:endParaRPr/>
          </a:p>
          <a:p>
            <a:pPr marL="457200" lvl="0" indent="-355600" algn="l" rtl="0">
              <a:spcBef>
                <a:spcPts val="0"/>
              </a:spcBef>
              <a:spcAft>
                <a:spcPts val="0"/>
              </a:spcAft>
              <a:buSzPts val="2000"/>
              <a:buChar char="-"/>
            </a:pPr>
            <a:r>
              <a:rPr lang="en" sz="1500">
                <a:solidFill>
                  <a:srgbClr val="212121"/>
                </a:solidFill>
                <a:highlight>
                  <a:srgbClr val="FFFFFF"/>
                </a:highlight>
                <a:latin typeface="Cambria"/>
                <a:ea typeface="Cambria"/>
                <a:cs typeface="Cambria"/>
                <a:sym typeface="Cambria"/>
              </a:rPr>
              <a:t>First, cDNA synthesis was performed with Oligo-dT(TTTTT) and Superscript II, which yields 5′ poly-cytidine overhangs upstream of the UTR.</a:t>
            </a:r>
            <a:endParaRPr/>
          </a:p>
          <a:p>
            <a:pPr marL="457200" lvl="0" indent="-355600" algn="l" rtl="0">
              <a:spcBef>
                <a:spcPts val="0"/>
              </a:spcBef>
              <a:spcAft>
                <a:spcPts val="0"/>
              </a:spcAft>
              <a:buSzPts val="2000"/>
              <a:buChar char="-"/>
            </a:pPr>
            <a:r>
              <a:rPr lang="en" sz="1500">
                <a:solidFill>
                  <a:srgbClr val="212121"/>
                </a:solidFill>
                <a:highlight>
                  <a:srgbClr val="FFFFFF"/>
                </a:highlight>
                <a:latin typeface="Cambria"/>
                <a:ea typeface="Cambria"/>
                <a:cs typeface="Cambria"/>
                <a:sym typeface="Cambria"/>
              </a:rPr>
              <a:t>Next, a template switch primer (Read1_TS) containing a poly-guanosine RNA stretch of 5 nucleotides (nt) and a 12 nt UMI and a universal amplification DNA sequence identical to the Illumina's Read1 sequencing primer were added to the 5’ end for TS</a:t>
            </a:r>
            <a:endParaRPr/>
          </a:p>
        </p:txBody>
      </p:sp>
      <p:pic>
        <p:nvPicPr>
          <p:cNvPr id="138" name="Google Shape;138;p19"/>
          <p:cNvPicPr preferRelativeResize="0"/>
          <p:nvPr/>
        </p:nvPicPr>
        <p:blipFill rotWithShape="1">
          <a:blip r:embed="rId3">
            <a:alphaModFix/>
          </a:blip>
          <a:srcRect b="64920"/>
          <a:stretch/>
        </p:blipFill>
        <p:spPr>
          <a:xfrm>
            <a:off x="4287725" y="1707800"/>
            <a:ext cx="4868074" cy="104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5' RACE protocol</a:t>
            </a:r>
            <a:endParaRPr/>
          </a:p>
        </p:txBody>
      </p:sp>
      <p:sp>
        <p:nvSpPr>
          <p:cNvPr id="144" name="Google Shape;144;p20"/>
          <p:cNvSpPr txBox="1">
            <a:spLocks noGrp="1"/>
          </p:cNvSpPr>
          <p:nvPr>
            <p:ph type="body" idx="1"/>
          </p:nvPr>
        </p:nvSpPr>
        <p:spPr>
          <a:xfrm>
            <a:off x="539750" y="1532326"/>
            <a:ext cx="3810000" cy="33759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
              <a:t>Custom* Outer and inner primer attachments via 2 separate PCRs</a:t>
            </a:r>
            <a:endParaRPr/>
          </a:p>
          <a:p>
            <a:pPr marL="457200" lvl="0" indent="-355600" algn="l" rtl="0">
              <a:spcBef>
                <a:spcPts val="0"/>
              </a:spcBef>
              <a:spcAft>
                <a:spcPts val="0"/>
              </a:spcAft>
              <a:buSzPts val="2000"/>
              <a:buChar char="-"/>
            </a:pPr>
            <a:r>
              <a:rPr lang="en"/>
              <a:t>Illumina index primer attachment via PCR 3</a:t>
            </a:r>
            <a:endParaRPr/>
          </a:p>
          <a:p>
            <a:pPr marL="457200" lvl="0" indent="-355600" algn="l" rtl="0">
              <a:spcBef>
                <a:spcPts val="0"/>
              </a:spcBef>
              <a:spcAft>
                <a:spcPts val="0"/>
              </a:spcAft>
              <a:buSzPts val="2000"/>
              <a:buChar char="-"/>
            </a:pPr>
            <a:r>
              <a:rPr lang="en"/>
              <a:t>Bead Cleanup</a:t>
            </a:r>
            <a:endParaRPr/>
          </a:p>
          <a:p>
            <a:pPr marL="457200" lvl="0" indent="-355600" algn="l" rtl="0">
              <a:spcBef>
                <a:spcPts val="0"/>
              </a:spcBef>
              <a:spcAft>
                <a:spcPts val="0"/>
              </a:spcAft>
              <a:buSzPts val="2000"/>
              <a:buChar char="-"/>
            </a:pPr>
            <a:r>
              <a:rPr lang="en"/>
              <a:t>Illumina MiSeq</a:t>
            </a:r>
            <a:endParaRPr/>
          </a:p>
        </p:txBody>
      </p:sp>
      <p:sp>
        <p:nvSpPr>
          <p:cNvPr id="145" name="Google Shape;145;p20"/>
          <p:cNvSpPr>
            <a:spLocks noGrp="1"/>
          </p:cNvSpPr>
          <p:nvPr>
            <p:ph type="pic" idx="2"/>
          </p:nvPr>
        </p:nvSpPr>
        <p:spPr>
          <a:xfrm>
            <a:off x="4502150" y="1851025"/>
            <a:ext cx="3810000" cy="2825700"/>
          </a:xfrm>
          <a:prstGeom prst="rect">
            <a:avLst/>
          </a:prstGeom>
        </p:spPr>
      </p:sp>
      <p:pic>
        <p:nvPicPr>
          <p:cNvPr id="146" name="Google Shape;146;p20"/>
          <p:cNvPicPr preferRelativeResize="0"/>
          <p:nvPr/>
        </p:nvPicPr>
        <p:blipFill>
          <a:blip r:embed="rId3">
            <a:alphaModFix/>
          </a:blip>
          <a:stretch>
            <a:fillRect/>
          </a:stretch>
        </p:blipFill>
        <p:spPr>
          <a:xfrm>
            <a:off x="4287726" y="1707800"/>
            <a:ext cx="4868074" cy="2968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PCR primer design</a:t>
            </a:r>
            <a:endParaRPr/>
          </a:p>
        </p:txBody>
      </p:sp>
      <p:sp>
        <p:nvSpPr>
          <p:cNvPr id="152" name="Google Shape;152;p21"/>
          <p:cNvSpPr txBox="1">
            <a:spLocks noGrp="1"/>
          </p:cNvSpPr>
          <p:nvPr>
            <p:ph type="body" idx="1"/>
          </p:nvPr>
        </p:nvSpPr>
        <p:spPr>
          <a:xfrm>
            <a:off x="539750" y="1555270"/>
            <a:ext cx="7772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Alpaca antibody (VDJ-C) sequences were stitched from online database (IMGT)</a:t>
            </a:r>
            <a:endParaRPr/>
          </a:p>
          <a:p>
            <a:pPr marL="457200" lvl="0" indent="-342900" algn="l" rtl="0">
              <a:spcBef>
                <a:spcPts val="0"/>
              </a:spcBef>
              <a:spcAft>
                <a:spcPts val="0"/>
              </a:spcAft>
              <a:buSzPts val="1800"/>
              <a:buChar char="-"/>
            </a:pPr>
            <a:r>
              <a:rPr lang="en"/>
              <a:t>Inner &amp; Outer primers were manually designed with 50-67% GC content, 65 - 70 </a:t>
            </a:r>
            <a:r>
              <a:rPr lang="en" sz="15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a:t>
            </a:r>
            <a:r>
              <a:rPr lang="en"/>
              <a:t>C Annealing temperature, and checked* for self &amp; hetero dimerization with Idt Oligoanalyzer</a:t>
            </a:r>
            <a:endParaRPr/>
          </a:p>
        </p:txBody>
      </p:sp>
      <p:pic>
        <p:nvPicPr>
          <p:cNvPr id="153" name="Google Shape;153;p21"/>
          <p:cNvPicPr preferRelativeResize="0"/>
          <p:nvPr/>
        </p:nvPicPr>
        <p:blipFill>
          <a:blip r:embed="rId4">
            <a:alphaModFix/>
          </a:blip>
          <a:stretch>
            <a:fillRect/>
          </a:stretch>
        </p:blipFill>
        <p:spPr>
          <a:xfrm>
            <a:off x="0" y="3509359"/>
            <a:ext cx="9144003" cy="1634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body" idx="1"/>
          </p:nvPr>
        </p:nvSpPr>
        <p:spPr>
          <a:xfrm>
            <a:off x="539750" y="4063372"/>
            <a:ext cx="3810000" cy="57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
              <a:t>Figure 1: original vs Altered mixture ratios</a:t>
            </a:r>
            <a:endParaRPr/>
          </a:p>
        </p:txBody>
      </p:sp>
      <p:sp>
        <p:nvSpPr>
          <p:cNvPr id="159" name="Google Shape;159;p22"/>
          <p:cNvSpPr txBox="1">
            <a:spLocks noGrp="1"/>
          </p:cNvSpPr>
          <p:nvPr>
            <p:ph type="body" idx="4"/>
          </p:nvPr>
        </p:nvSpPr>
        <p:spPr>
          <a:xfrm>
            <a:off x="4502150" y="4059548"/>
            <a:ext cx="3810000" cy="57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
              <a:t>Figure 2: confirmation of success of Index PCR </a:t>
            </a:r>
            <a:endParaRPr/>
          </a:p>
        </p:txBody>
      </p:sp>
      <p:pic>
        <p:nvPicPr>
          <p:cNvPr id="160" name="Google Shape;160;p22"/>
          <p:cNvPicPr preferRelativeResize="0"/>
          <p:nvPr/>
        </p:nvPicPr>
        <p:blipFill rotWithShape="1">
          <a:blip r:embed="rId3">
            <a:alphaModFix/>
          </a:blip>
          <a:srcRect t="8833"/>
          <a:stretch/>
        </p:blipFill>
        <p:spPr>
          <a:xfrm>
            <a:off x="672850" y="578675"/>
            <a:ext cx="3333193" cy="3361151"/>
          </a:xfrm>
          <a:prstGeom prst="rect">
            <a:avLst/>
          </a:prstGeom>
          <a:noFill/>
          <a:ln>
            <a:noFill/>
          </a:ln>
        </p:spPr>
      </p:pic>
      <p:pic>
        <p:nvPicPr>
          <p:cNvPr id="161" name="Google Shape;161;p22"/>
          <p:cNvPicPr preferRelativeResize="0"/>
          <p:nvPr/>
        </p:nvPicPr>
        <p:blipFill rotWithShape="1">
          <a:blip r:embed="rId4">
            <a:alphaModFix/>
          </a:blip>
          <a:srcRect t="3993"/>
          <a:stretch/>
        </p:blipFill>
        <p:spPr>
          <a:xfrm>
            <a:off x="4502150" y="638650"/>
            <a:ext cx="4325049" cy="3301175"/>
          </a:xfrm>
          <a:prstGeom prst="rect">
            <a:avLst/>
          </a:prstGeom>
          <a:noFill/>
          <a:ln>
            <a:noFill/>
          </a:ln>
        </p:spPr>
      </p:pic>
      <p:pic>
        <p:nvPicPr>
          <p:cNvPr id="162" name="Google Shape;162;p22"/>
          <p:cNvPicPr preferRelativeResize="0"/>
          <p:nvPr/>
        </p:nvPicPr>
        <p:blipFill rotWithShape="1">
          <a:blip r:embed="rId4">
            <a:alphaModFix/>
          </a:blip>
          <a:srcRect l="93048" t="3993"/>
          <a:stretch/>
        </p:blipFill>
        <p:spPr>
          <a:xfrm>
            <a:off x="7504275" y="0"/>
            <a:ext cx="1623575" cy="707099"/>
          </a:xfrm>
          <a:prstGeom prst="rect">
            <a:avLst/>
          </a:prstGeom>
          <a:noFill/>
          <a:ln>
            <a:noFill/>
          </a:ln>
        </p:spPr>
      </p:pic>
      <p:sp>
        <p:nvSpPr>
          <p:cNvPr id="163" name="Google Shape;163;p22"/>
          <p:cNvSpPr txBox="1">
            <a:spLocks noGrp="1"/>
          </p:cNvSpPr>
          <p:nvPr>
            <p:ph type="title"/>
          </p:nvPr>
        </p:nvSpPr>
        <p:spPr>
          <a:xfrm>
            <a:off x="539750" y="1646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Gel Electrophoresis affirm protocol success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VDJ-C Sequencing results</a:t>
            </a:r>
            <a:endParaRPr/>
          </a:p>
        </p:txBody>
      </p:sp>
      <p:sp>
        <p:nvSpPr>
          <p:cNvPr id="169" name="Google Shape;169;p23"/>
          <p:cNvSpPr txBox="1">
            <a:spLocks noGrp="1"/>
          </p:cNvSpPr>
          <p:nvPr>
            <p:ph type="body" idx="1"/>
          </p:nvPr>
        </p:nvSpPr>
        <p:spPr>
          <a:xfrm>
            <a:off x="539750" y="1459376"/>
            <a:ext cx="7772400" cy="32136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66227 IgE transcripts</a:t>
            </a:r>
            <a:endParaRPr/>
          </a:p>
          <a:p>
            <a:pPr marL="457200" lvl="0" indent="-342900" algn="l" rtl="0">
              <a:spcBef>
                <a:spcPts val="0"/>
              </a:spcBef>
              <a:spcAft>
                <a:spcPts val="0"/>
              </a:spcAft>
              <a:buSzPts val="1800"/>
              <a:buChar char="-"/>
            </a:pPr>
            <a:r>
              <a:rPr lang="en"/>
              <a:t>93973 IgG1 transcripts</a:t>
            </a:r>
            <a:endParaRPr/>
          </a:p>
          <a:p>
            <a:pPr marL="457200" lvl="0" indent="-342900" algn="l" rtl="0">
              <a:spcBef>
                <a:spcPts val="0"/>
              </a:spcBef>
              <a:spcAft>
                <a:spcPts val="0"/>
              </a:spcAft>
              <a:buSzPts val="1800"/>
              <a:buChar char="-"/>
            </a:pPr>
            <a:r>
              <a:rPr lang="en"/>
              <a:t>33665 IgG2b transcripts</a:t>
            </a:r>
            <a:endParaRPr/>
          </a:p>
          <a:p>
            <a:pPr marL="457200" lvl="0" indent="-342900" algn="l" rtl="0">
              <a:spcBef>
                <a:spcPts val="0"/>
              </a:spcBef>
              <a:spcAft>
                <a:spcPts val="0"/>
              </a:spcAft>
              <a:buSzPts val="1800"/>
              <a:buChar char="-"/>
            </a:pPr>
            <a:r>
              <a:rPr lang="en"/>
              <a:t>69382 IgG2c transcripts</a:t>
            </a:r>
            <a:endParaRPr/>
          </a:p>
          <a:p>
            <a:pPr marL="457200" lvl="0" indent="-342900" algn="l" rtl="0">
              <a:spcBef>
                <a:spcPts val="0"/>
              </a:spcBef>
              <a:spcAft>
                <a:spcPts val="0"/>
              </a:spcAft>
              <a:buSzPts val="1800"/>
              <a:buChar char="-"/>
            </a:pPr>
            <a:r>
              <a:rPr lang="en"/>
              <a:t>345558 IgM_A transcripts (vdj overlap)</a:t>
            </a:r>
            <a:endParaRPr/>
          </a:p>
          <a:p>
            <a:pPr marL="457200" lvl="0" indent="-342900" algn="l" rtl="0">
              <a:spcBef>
                <a:spcPts val="0"/>
              </a:spcBef>
              <a:spcAft>
                <a:spcPts val="0"/>
              </a:spcAft>
              <a:buSzPts val="1800"/>
              <a:buChar char="-"/>
            </a:pPr>
            <a:r>
              <a:rPr lang="en"/>
              <a:t>3357 IgM_B transcripts</a:t>
            </a:r>
            <a:endParaRPr/>
          </a:p>
          <a:p>
            <a:pPr marL="457200" lvl="0" indent="-342900" algn="l" rtl="0">
              <a:spcBef>
                <a:spcPts val="0"/>
              </a:spcBef>
              <a:spcAft>
                <a:spcPts val="0"/>
              </a:spcAft>
              <a:buSzPts val="1800"/>
              <a:buChar char="-"/>
            </a:pPr>
            <a:r>
              <a:rPr lang="en"/>
              <a:t>275* IgA transcripts</a:t>
            </a:r>
            <a:endParaRPr/>
          </a:p>
          <a:p>
            <a:pPr marL="457200" lvl="0" indent="-342900" algn="l" rtl="0">
              <a:spcBef>
                <a:spcPts val="0"/>
              </a:spcBef>
              <a:spcAft>
                <a:spcPts val="0"/>
              </a:spcAft>
              <a:buSzPts val="1800"/>
              <a:buChar char="-"/>
            </a:pPr>
            <a:r>
              <a:rPr lang="en"/>
              <a:t>612487 total transcripts</a:t>
            </a:r>
            <a:endParaRPr/>
          </a:p>
          <a:p>
            <a:pPr marL="0" lvl="0" indent="0" algn="l" rtl="0">
              <a:spcBef>
                <a:spcPts val="360"/>
              </a:spcBef>
              <a:spcAft>
                <a:spcPts val="0"/>
              </a:spcAft>
              <a:buNone/>
            </a:pPr>
            <a:r>
              <a:rPr lang="en"/>
              <a:t>Only preliminary analysis was conducted due to time constraints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4405075" y="322525"/>
            <a:ext cx="33516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V sequencing results: overview </a:t>
            </a:r>
            <a:endParaRPr/>
          </a:p>
        </p:txBody>
      </p:sp>
      <p:sp>
        <p:nvSpPr>
          <p:cNvPr id="175" name="Google Shape;175;p24"/>
          <p:cNvSpPr txBox="1">
            <a:spLocks noGrp="1"/>
          </p:cNvSpPr>
          <p:nvPr>
            <p:ph type="body" idx="1"/>
          </p:nvPr>
        </p:nvSpPr>
        <p:spPr>
          <a:xfrm>
            <a:off x="4405075" y="1179925"/>
            <a:ext cx="4733700" cy="34665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Circular Phylogeny of the first 285 nt of the top 100 most frequent V sequences of all Isotypes (700)</a:t>
            </a:r>
            <a:endParaRPr/>
          </a:p>
          <a:p>
            <a:pPr marL="457200" lvl="0" indent="-342900" algn="l" rtl="0">
              <a:spcBef>
                <a:spcPts val="0"/>
              </a:spcBef>
              <a:spcAft>
                <a:spcPts val="0"/>
              </a:spcAft>
              <a:buSzPts val="1800"/>
              <a:buChar char="-"/>
            </a:pPr>
            <a:r>
              <a:rPr lang="en"/>
              <a:t> Visual inspection reveals high diversity and many unique germline allele candidates </a:t>
            </a:r>
            <a:endParaRPr/>
          </a:p>
          <a:p>
            <a:pPr marL="457200" lvl="0" indent="-342900" algn="l" rtl="0">
              <a:spcBef>
                <a:spcPts val="0"/>
              </a:spcBef>
              <a:spcAft>
                <a:spcPts val="0"/>
              </a:spcAft>
              <a:buSzPts val="1800"/>
              <a:buChar char="-"/>
            </a:pPr>
            <a:r>
              <a:rPr lang="en"/>
              <a:t>Phylogenies are only a precursor to full analysis, and well established tools (IgDiscover) exist for confirming germline alleles. </a:t>
            </a:r>
            <a:endParaRPr/>
          </a:p>
        </p:txBody>
      </p:sp>
      <p:pic>
        <p:nvPicPr>
          <p:cNvPr id="176" name="Google Shape;176;p24"/>
          <p:cNvPicPr preferRelativeResize="0"/>
          <p:nvPr/>
        </p:nvPicPr>
        <p:blipFill rotWithShape="1">
          <a:blip r:embed="rId3">
            <a:alphaModFix/>
          </a:blip>
          <a:srcRect r="2865"/>
          <a:stretch/>
        </p:blipFill>
        <p:spPr>
          <a:xfrm>
            <a:off x="-328750" y="0"/>
            <a:ext cx="4733825" cy="4752098"/>
          </a:xfrm>
          <a:prstGeom prst="rect">
            <a:avLst/>
          </a:prstGeom>
          <a:noFill/>
          <a:ln>
            <a:noFill/>
          </a:ln>
        </p:spPr>
      </p:pic>
      <p:pic>
        <p:nvPicPr>
          <p:cNvPr id="177" name="Google Shape;177;p24"/>
          <p:cNvPicPr preferRelativeResize="0"/>
          <p:nvPr/>
        </p:nvPicPr>
        <p:blipFill>
          <a:blip r:embed="rId4">
            <a:alphaModFix/>
          </a:blip>
          <a:stretch>
            <a:fillRect/>
          </a:stretch>
        </p:blipFill>
        <p:spPr>
          <a:xfrm>
            <a:off x="1678603" y="1355900"/>
            <a:ext cx="614050" cy="183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171870" y="0"/>
            <a:ext cx="8800266" cy="5143500"/>
          </a:xfrm>
          <a:prstGeom prst="rect">
            <a:avLst/>
          </a:prstGeom>
          <a:noFill/>
          <a:ln>
            <a:noFill/>
          </a:ln>
        </p:spPr>
      </p:pic>
      <p:sp>
        <p:nvSpPr>
          <p:cNvPr id="183" name="Google Shape;183;p25"/>
          <p:cNvSpPr txBox="1">
            <a:spLocks noGrp="1"/>
          </p:cNvSpPr>
          <p:nvPr>
            <p:ph type="title"/>
          </p:nvPr>
        </p:nvSpPr>
        <p:spPr>
          <a:xfrm>
            <a:off x="5727650" y="187850"/>
            <a:ext cx="3351600" cy="1538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VDJ seq results</a:t>
            </a:r>
            <a:endParaRPr/>
          </a:p>
        </p:txBody>
      </p:sp>
      <p:sp>
        <p:nvSpPr>
          <p:cNvPr id="184" name="Google Shape;184;p25"/>
          <p:cNvSpPr txBox="1">
            <a:spLocks noGrp="1"/>
          </p:cNvSpPr>
          <p:nvPr>
            <p:ph type="body" idx="1"/>
          </p:nvPr>
        </p:nvSpPr>
        <p:spPr>
          <a:xfrm>
            <a:off x="171875" y="3905950"/>
            <a:ext cx="5215800" cy="104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Radial Phylogeny of top 100 most frequent V sequences of all Isotypes</a:t>
            </a:r>
            <a:endParaRPr/>
          </a:p>
          <a:p>
            <a:pPr marL="457200" lvl="0" indent="-342900" algn="l" rtl="0">
              <a:spcBef>
                <a:spcPts val="360"/>
              </a:spcBef>
              <a:spcAft>
                <a:spcPts val="0"/>
              </a:spcAft>
              <a:buSzPts val="1800"/>
              <a:buChar char="-"/>
            </a:pPr>
            <a:r>
              <a:rPr lang="en"/>
              <a:t>Circles represent the count of alleles</a:t>
            </a:r>
            <a:endParaRPr/>
          </a:p>
        </p:txBody>
      </p:sp>
      <p:pic>
        <p:nvPicPr>
          <p:cNvPr id="185" name="Google Shape;185;p25"/>
          <p:cNvPicPr preferRelativeResize="0"/>
          <p:nvPr/>
        </p:nvPicPr>
        <p:blipFill>
          <a:blip r:embed="rId4">
            <a:alphaModFix/>
          </a:blip>
          <a:stretch>
            <a:fillRect/>
          </a:stretch>
        </p:blipFill>
        <p:spPr>
          <a:xfrm>
            <a:off x="1" y="89650"/>
            <a:ext cx="1232650" cy="368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body" idx="1"/>
          </p:nvPr>
        </p:nvSpPr>
        <p:spPr>
          <a:xfrm>
            <a:off x="2705075" y="2904475"/>
            <a:ext cx="5607000" cy="25230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A specific clade of already existing reference sequences accounting for a large part of all references are unrelated to the majority of regular Ig isotype sequences, hinting that this organism indeed presented numerous novel alleles</a:t>
            </a:r>
            <a:endParaRPr/>
          </a:p>
          <a:p>
            <a:pPr marL="457200" lvl="0" indent="0" algn="l" rtl="0">
              <a:spcBef>
                <a:spcPts val="360"/>
              </a:spcBef>
              <a:spcAft>
                <a:spcPts val="0"/>
              </a:spcAft>
              <a:buNone/>
            </a:pPr>
            <a:endParaRPr/>
          </a:p>
        </p:txBody>
      </p:sp>
      <p:pic>
        <p:nvPicPr>
          <p:cNvPr id="191" name="Google Shape;191;p26"/>
          <p:cNvPicPr preferRelativeResize="0"/>
          <p:nvPr/>
        </p:nvPicPr>
        <p:blipFill>
          <a:blip r:embed="rId3">
            <a:alphaModFix/>
          </a:blip>
          <a:stretch>
            <a:fillRect/>
          </a:stretch>
        </p:blipFill>
        <p:spPr>
          <a:xfrm>
            <a:off x="-369775" y="-377275"/>
            <a:ext cx="3193675" cy="5615549"/>
          </a:xfrm>
          <a:prstGeom prst="rect">
            <a:avLst/>
          </a:prstGeom>
          <a:noFill/>
          <a:ln>
            <a:noFill/>
          </a:ln>
        </p:spPr>
      </p:pic>
      <p:pic>
        <p:nvPicPr>
          <p:cNvPr id="192" name="Google Shape;192;p26"/>
          <p:cNvPicPr preferRelativeResize="0"/>
          <p:nvPr/>
        </p:nvPicPr>
        <p:blipFill>
          <a:blip r:embed="rId4">
            <a:alphaModFix/>
          </a:blip>
          <a:stretch>
            <a:fillRect/>
          </a:stretch>
        </p:blipFill>
        <p:spPr>
          <a:xfrm>
            <a:off x="2067751" y="2848950"/>
            <a:ext cx="637325" cy="1907476"/>
          </a:xfrm>
          <a:prstGeom prst="rect">
            <a:avLst/>
          </a:prstGeom>
          <a:noFill/>
          <a:ln>
            <a:noFill/>
          </a:ln>
        </p:spPr>
      </p:pic>
      <p:sp>
        <p:nvSpPr>
          <p:cNvPr id="193" name="Google Shape;193;p26"/>
          <p:cNvSpPr txBox="1">
            <a:spLocks noGrp="1"/>
          </p:cNvSpPr>
          <p:nvPr>
            <p:ph type="title"/>
          </p:nvPr>
        </p:nvSpPr>
        <p:spPr>
          <a:xfrm>
            <a:off x="2823900" y="688500"/>
            <a:ext cx="5694000" cy="1399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 high phylogenetic distance of a large clade of reference sequences to regular sequences strongly points to high abundance of novel alleles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10" y="0"/>
            <a:ext cx="6761682" cy="5143501"/>
          </a:xfrm>
          <a:prstGeom prst="rect">
            <a:avLst/>
          </a:prstGeom>
          <a:noFill/>
          <a:ln>
            <a:noFill/>
          </a:ln>
        </p:spPr>
      </p:pic>
      <p:sp>
        <p:nvSpPr>
          <p:cNvPr id="199" name="Google Shape;199;p27"/>
          <p:cNvSpPr txBox="1">
            <a:spLocks noGrp="1"/>
          </p:cNvSpPr>
          <p:nvPr>
            <p:ph type="title"/>
          </p:nvPr>
        </p:nvSpPr>
        <p:spPr>
          <a:xfrm>
            <a:off x="5145350" y="697474"/>
            <a:ext cx="3875400" cy="1028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Structure of IgG2 clades reaffirms current knowledge of VDJ recomb &amp; SHM</a:t>
            </a:r>
            <a:endParaRPr/>
          </a:p>
        </p:txBody>
      </p:sp>
      <p:sp>
        <p:nvSpPr>
          <p:cNvPr id="200" name="Google Shape;200;p27"/>
          <p:cNvSpPr txBox="1">
            <a:spLocks noGrp="1"/>
          </p:cNvSpPr>
          <p:nvPr>
            <p:ph type="body" idx="1"/>
          </p:nvPr>
        </p:nvSpPr>
        <p:spPr>
          <a:xfrm>
            <a:off x="5223000" y="2520600"/>
            <a:ext cx="36306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3-4 cell lineages clearly reveal high amounts of IgG2 isotypes arising from IgM precursors</a:t>
            </a:r>
            <a:endParaRPr/>
          </a:p>
          <a:p>
            <a:pPr marL="1828800" lvl="3" indent="-342900" algn="l" rtl="0">
              <a:spcBef>
                <a:spcPts val="0"/>
              </a:spcBef>
              <a:spcAft>
                <a:spcPts val="0"/>
              </a:spcAft>
              <a:buSzPts val="1800"/>
              <a:buChar char="-"/>
            </a:pPr>
            <a:r>
              <a:rPr lang="en"/>
              <a:t>Trace amounts of IgM present in seemingly the wrong clades</a:t>
            </a:r>
            <a:endParaRPr/>
          </a:p>
        </p:txBody>
      </p:sp>
      <p:pic>
        <p:nvPicPr>
          <p:cNvPr id="201" name="Google Shape;201;p27"/>
          <p:cNvPicPr preferRelativeResize="0"/>
          <p:nvPr/>
        </p:nvPicPr>
        <p:blipFill>
          <a:blip r:embed="rId4">
            <a:alphaModFix/>
          </a:blip>
          <a:stretch>
            <a:fillRect/>
          </a:stretch>
        </p:blipFill>
        <p:spPr>
          <a:xfrm>
            <a:off x="3884597" y="190500"/>
            <a:ext cx="861150" cy="257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0" y="302575"/>
            <a:ext cx="4314000" cy="15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 small selection of IgG2b clades’ presence within conventional antibodies contradict current knowledge   </a:t>
            </a:r>
            <a:endParaRPr/>
          </a:p>
        </p:txBody>
      </p:sp>
      <p:sp>
        <p:nvSpPr>
          <p:cNvPr id="207" name="Google Shape;207;p28"/>
          <p:cNvSpPr txBox="1">
            <a:spLocks noGrp="1"/>
          </p:cNvSpPr>
          <p:nvPr>
            <p:ph type="body" idx="1"/>
          </p:nvPr>
        </p:nvSpPr>
        <p:spPr>
          <a:xfrm>
            <a:off x="52800" y="2500750"/>
            <a:ext cx="4137000" cy="25515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Slightly decrease validity of data, suggesting the trend not as strong</a:t>
            </a:r>
            <a:endParaRPr/>
          </a:p>
          <a:p>
            <a:pPr marL="457200" lvl="0" indent="-342900" algn="l" rtl="0">
              <a:spcBef>
                <a:spcPts val="0"/>
              </a:spcBef>
              <a:spcAft>
                <a:spcPts val="0"/>
              </a:spcAft>
              <a:buSzPts val="1800"/>
              <a:buChar char="-"/>
            </a:pPr>
            <a:r>
              <a:rPr lang="en"/>
              <a:t>The small selected sample size leaves little room to look deeper</a:t>
            </a:r>
            <a:endParaRPr/>
          </a:p>
        </p:txBody>
      </p:sp>
      <p:pic>
        <p:nvPicPr>
          <p:cNvPr id="208" name="Google Shape;208;p28"/>
          <p:cNvPicPr preferRelativeResize="0"/>
          <p:nvPr/>
        </p:nvPicPr>
        <p:blipFill>
          <a:blip r:embed="rId3">
            <a:alphaModFix/>
          </a:blip>
          <a:stretch>
            <a:fillRect/>
          </a:stretch>
        </p:blipFill>
        <p:spPr>
          <a:xfrm>
            <a:off x="4313840" y="0"/>
            <a:ext cx="4830160" cy="5143500"/>
          </a:xfrm>
          <a:prstGeom prst="rect">
            <a:avLst/>
          </a:prstGeom>
          <a:noFill/>
          <a:ln>
            <a:noFill/>
          </a:ln>
        </p:spPr>
      </p:pic>
      <p:pic>
        <p:nvPicPr>
          <p:cNvPr id="209" name="Google Shape;209;p28"/>
          <p:cNvPicPr preferRelativeResize="0"/>
          <p:nvPr/>
        </p:nvPicPr>
        <p:blipFill>
          <a:blip r:embed="rId4">
            <a:alphaModFix/>
          </a:blip>
          <a:stretch>
            <a:fillRect/>
          </a:stretch>
        </p:blipFill>
        <p:spPr>
          <a:xfrm>
            <a:off x="4648503" y="767595"/>
            <a:ext cx="758347" cy="226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Background - Camelids</a:t>
            </a:r>
            <a:endParaRPr/>
          </a:p>
        </p:txBody>
      </p:sp>
      <p:pic>
        <p:nvPicPr>
          <p:cNvPr id="75" name="Google Shape;75;p11"/>
          <p:cNvPicPr preferRelativeResize="0"/>
          <p:nvPr/>
        </p:nvPicPr>
        <p:blipFill>
          <a:blip r:embed="rId3">
            <a:alphaModFix/>
          </a:blip>
          <a:stretch>
            <a:fillRect/>
          </a:stretch>
        </p:blipFill>
        <p:spPr>
          <a:xfrm>
            <a:off x="100350" y="1508550"/>
            <a:ext cx="2635700" cy="2924073"/>
          </a:xfrm>
          <a:prstGeom prst="rect">
            <a:avLst/>
          </a:prstGeom>
          <a:noFill/>
          <a:ln>
            <a:noFill/>
          </a:ln>
        </p:spPr>
      </p:pic>
      <p:pic>
        <p:nvPicPr>
          <p:cNvPr id="76" name="Google Shape;76;p11"/>
          <p:cNvPicPr preferRelativeResize="0"/>
          <p:nvPr/>
        </p:nvPicPr>
        <p:blipFill rotWithShape="1">
          <a:blip r:embed="rId4">
            <a:alphaModFix/>
          </a:blip>
          <a:srcRect r="5114"/>
          <a:stretch/>
        </p:blipFill>
        <p:spPr>
          <a:xfrm>
            <a:off x="2877400" y="1508550"/>
            <a:ext cx="3232201" cy="2924075"/>
          </a:xfrm>
          <a:prstGeom prst="rect">
            <a:avLst/>
          </a:prstGeom>
          <a:noFill/>
          <a:ln>
            <a:noFill/>
          </a:ln>
        </p:spPr>
      </p:pic>
      <p:pic>
        <p:nvPicPr>
          <p:cNvPr id="77" name="Google Shape;77;p11"/>
          <p:cNvPicPr preferRelativeResize="0"/>
          <p:nvPr/>
        </p:nvPicPr>
        <p:blipFill rotWithShape="1">
          <a:blip r:embed="rId5">
            <a:alphaModFix/>
          </a:blip>
          <a:srcRect l="6177" r="33143"/>
          <a:stretch/>
        </p:blipFill>
        <p:spPr>
          <a:xfrm>
            <a:off x="6240600" y="1508538"/>
            <a:ext cx="2713510" cy="2924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0" y="0"/>
            <a:ext cx="3758100" cy="23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Isotype frequencies match nanobody hallmark mutations </a:t>
            </a:r>
            <a:endParaRPr/>
          </a:p>
        </p:txBody>
      </p:sp>
      <p:sp>
        <p:nvSpPr>
          <p:cNvPr id="215" name="Google Shape;215;p29"/>
          <p:cNvSpPr txBox="1">
            <a:spLocks noGrp="1"/>
          </p:cNvSpPr>
          <p:nvPr>
            <p:ph type="body" idx="1"/>
          </p:nvPr>
        </p:nvSpPr>
        <p:spPr>
          <a:xfrm>
            <a:off x="-260550" y="1314900"/>
            <a:ext cx="4279200" cy="30759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IgG2b&amp;c had significantly higher correlation to 4 hallmarks of nanobodies than other Isotypes, signalling that isotype distribution may be a good signal for detection of viable nanobody sequences. </a:t>
            </a:r>
            <a:endParaRPr/>
          </a:p>
          <a:p>
            <a:pPr marL="457200" lvl="0" indent="-342900" algn="l" rtl="0">
              <a:spcBef>
                <a:spcPts val="0"/>
              </a:spcBef>
              <a:spcAft>
                <a:spcPts val="0"/>
              </a:spcAft>
              <a:buSzPts val="1800"/>
              <a:buChar char="-"/>
            </a:pPr>
            <a:r>
              <a:rPr lang="en"/>
              <a:t>A collection of previously sequenced V genes with uncertain properties can be further investigated</a:t>
            </a:r>
            <a:endParaRPr/>
          </a:p>
        </p:txBody>
      </p:sp>
      <p:pic>
        <p:nvPicPr>
          <p:cNvPr id="216" name="Google Shape;216;p29"/>
          <p:cNvPicPr preferRelativeResize="0"/>
          <p:nvPr/>
        </p:nvPicPr>
        <p:blipFill rotWithShape="1">
          <a:blip r:embed="rId3">
            <a:alphaModFix/>
          </a:blip>
          <a:srcRect l="4561"/>
          <a:stretch/>
        </p:blipFill>
        <p:spPr>
          <a:xfrm>
            <a:off x="4018650" y="182600"/>
            <a:ext cx="5075873" cy="4249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Next steps</a:t>
            </a:r>
            <a:endParaRPr/>
          </a:p>
        </p:txBody>
      </p:sp>
      <p:sp>
        <p:nvSpPr>
          <p:cNvPr id="222" name="Google Shape;222;p30"/>
          <p:cNvSpPr txBox="1">
            <a:spLocks noGrp="1"/>
          </p:cNvSpPr>
          <p:nvPr>
            <p:ph type="body" idx="1"/>
          </p:nvPr>
        </p:nvSpPr>
        <p:spPr>
          <a:xfrm>
            <a:off x="539750" y="1851670"/>
            <a:ext cx="7772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AutoNum type="arabicPeriod"/>
            </a:pPr>
            <a:r>
              <a:rPr lang="en"/>
              <a:t>IgA primer re-design to avoid self-dimerization</a:t>
            </a:r>
            <a:endParaRPr/>
          </a:p>
          <a:p>
            <a:pPr marL="457200" lvl="0" indent="-342900" algn="l" rtl="0">
              <a:spcBef>
                <a:spcPts val="0"/>
              </a:spcBef>
              <a:spcAft>
                <a:spcPts val="0"/>
              </a:spcAft>
              <a:buSzPts val="1800"/>
              <a:buAutoNum type="arabicPeriod"/>
            </a:pPr>
            <a:r>
              <a:rPr lang="en"/>
              <a:t>Utilisation of germline inference tools on IgM dataset for confirmation of novel alleles</a:t>
            </a:r>
            <a:endParaRPr/>
          </a:p>
          <a:p>
            <a:pPr marL="457200" lvl="0" indent="-342900" algn="l" rtl="0">
              <a:spcBef>
                <a:spcPts val="0"/>
              </a:spcBef>
              <a:spcAft>
                <a:spcPts val="0"/>
              </a:spcAft>
              <a:buSzPts val="1800"/>
              <a:buAutoNum type="arabicPeriod"/>
            </a:pPr>
            <a:r>
              <a:rPr lang="en"/>
              <a:t>Possibly scale up sampling to more animals</a:t>
            </a:r>
            <a:endParaRPr/>
          </a:p>
        </p:txBody>
      </p:sp>
      <p:pic>
        <p:nvPicPr>
          <p:cNvPr id="223" name="Google Shape;223;p30"/>
          <p:cNvPicPr preferRelativeResize="0"/>
          <p:nvPr/>
        </p:nvPicPr>
        <p:blipFill>
          <a:blip r:embed="rId3">
            <a:alphaModFix/>
          </a:blip>
          <a:stretch>
            <a:fillRect/>
          </a:stretch>
        </p:blipFill>
        <p:spPr>
          <a:xfrm>
            <a:off x="2066963" y="3238501"/>
            <a:ext cx="5010076" cy="143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Side project: Genome Mining Algorithm &amp; work in progress Julia package </a:t>
            </a:r>
            <a:endParaRPr/>
          </a:p>
        </p:txBody>
      </p:sp>
      <p:sp>
        <p:nvSpPr>
          <p:cNvPr id="229" name="Google Shape;229;p31"/>
          <p:cNvSpPr txBox="1">
            <a:spLocks noGrp="1"/>
          </p:cNvSpPr>
          <p:nvPr>
            <p:ph type="body" idx="1"/>
          </p:nvPr>
        </p:nvSpPr>
        <p:spPr>
          <a:xfrm>
            <a:off x="539750" y="1851670"/>
            <a:ext cx="7772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Made while waiting for primers to arrive to look at existing genomes. Have yet to compare directly to existing tools. </a:t>
            </a:r>
            <a:endParaRPr/>
          </a:p>
          <a:p>
            <a:pPr marL="457200" lvl="0" indent="-342900" algn="l" rtl="0">
              <a:spcBef>
                <a:spcPts val="0"/>
              </a:spcBef>
              <a:spcAft>
                <a:spcPts val="0"/>
              </a:spcAft>
              <a:buSzPts val="1800"/>
              <a:buChar char="-"/>
            </a:pPr>
            <a:r>
              <a:rPr lang="en"/>
              <a:t>Many Optimizations are possible. </a:t>
            </a:r>
            <a:endParaRPr/>
          </a:p>
          <a:p>
            <a:pPr marL="457200" lvl="0" indent="-342900" algn="l" rtl="0">
              <a:spcBef>
                <a:spcPts val="0"/>
              </a:spcBef>
              <a:spcAft>
                <a:spcPts val="0"/>
              </a:spcAft>
              <a:buSzPts val="1800"/>
              <a:buChar char="-"/>
            </a:pPr>
            <a:r>
              <a:rPr lang="en"/>
              <a:t>Extensive testing on </a:t>
            </a:r>
            <a:r>
              <a:rPr lang="en" b="1"/>
              <a:t>small</a:t>
            </a:r>
            <a:r>
              <a:rPr lang="en"/>
              <a:t> datasets affirms its viability.</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en"/>
              <a:t>A fully optimized version has theoretical potential to be competitive to standard methods at the cost of accuracy/increased false positive 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7" name="Google Shape;237;p32"/>
          <p:cNvPicPr preferRelativeResize="0"/>
          <p:nvPr/>
        </p:nvPicPr>
        <p:blipFill>
          <a:blip r:embed="rId3">
            <a:alphaModFix/>
          </a:blip>
          <a:stretch>
            <a:fillRect/>
          </a:stretch>
        </p:blipFill>
        <p:spPr>
          <a:xfrm>
            <a:off x="186176" y="2342000"/>
            <a:ext cx="2871451" cy="805244"/>
          </a:xfrm>
          <a:prstGeom prst="rect">
            <a:avLst/>
          </a:prstGeom>
          <a:noFill/>
          <a:ln>
            <a:noFill/>
          </a:ln>
        </p:spPr>
      </p:pic>
      <p:sp>
        <p:nvSpPr>
          <p:cNvPr id="238" name="Google Shape;238;p32"/>
          <p:cNvSpPr txBox="1">
            <a:spLocks noGrp="1"/>
          </p:cNvSpPr>
          <p:nvPr>
            <p:ph type="body" idx="1"/>
          </p:nvPr>
        </p:nvSpPr>
        <p:spPr>
          <a:xfrm>
            <a:off x="2871450" y="112100"/>
            <a:ext cx="3303900" cy="4459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dirty="0"/>
              <a:t>Algorithm (took away original slide)</a:t>
            </a:r>
          </a:p>
          <a:p>
            <a:pPr marL="0" lvl="0" indent="0" algn="l" rtl="0">
              <a:spcBef>
                <a:spcPts val="360"/>
              </a:spcBef>
              <a:spcAft>
                <a:spcPts val="0"/>
              </a:spcAft>
              <a:buNone/>
            </a:pPr>
            <a:endParaRPr dirty="0"/>
          </a:p>
        </p:txBody>
      </p:sp>
      <p:pic>
        <p:nvPicPr>
          <p:cNvPr id="239" name="Google Shape;239;p32"/>
          <p:cNvPicPr preferRelativeResize="0"/>
          <p:nvPr/>
        </p:nvPicPr>
        <p:blipFill>
          <a:blip r:embed="rId4">
            <a:alphaModFix/>
          </a:blip>
          <a:stretch>
            <a:fillRect/>
          </a:stretch>
        </p:blipFill>
        <p:spPr>
          <a:xfrm>
            <a:off x="4172161" y="1603319"/>
            <a:ext cx="2871451" cy="21140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33"/>
          <p:cNvSpPr txBox="1">
            <a:spLocks noGrp="1"/>
          </p:cNvSpPr>
          <p:nvPr>
            <p:ph type="body" idx="1"/>
          </p:nvPr>
        </p:nvSpPr>
        <p:spPr>
          <a:xfrm>
            <a:off x="0" y="4025050"/>
            <a:ext cx="9069600" cy="5274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sz="1800"/>
              <a:t>Running time:  0.20255 seconds. Predicted faster version running time: 0.085 seconds</a:t>
            </a:r>
            <a:r>
              <a:rPr lang="en"/>
              <a:t>  </a:t>
            </a:r>
            <a:endParaRPr/>
          </a:p>
        </p:txBody>
      </p:sp>
      <p:pic>
        <p:nvPicPr>
          <p:cNvPr id="246" name="Google Shape;246;p33"/>
          <p:cNvPicPr preferRelativeResize="0"/>
          <p:nvPr/>
        </p:nvPicPr>
        <p:blipFill>
          <a:blip r:embed="rId3">
            <a:alphaModFix/>
          </a:blip>
          <a:stretch>
            <a:fillRect/>
          </a:stretch>
        </p:blipFill>
        <p:spPr>
          <a:xfrm>
            <a:off x="0" y="1118443"/>
            <a:ext cx="9144003" cy="29066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Discussion</a:t>
            </a:r>
            <a:endParaRPr/>
          </a:p>
        </p:txBody>
      </p:sp>
      <p:sp>
        <p:nvSpPr>
          <p:cNvPr id="252" name="Google Shape;252;p34"/>
          <p:cNvSpPr txBox="1">
            <a:spLocks noGrp="1"/>
          </p:cNvSpPr>
          <p:nvPr>
            <p:ph type="body" idx="1"/>
          </p:nvPr>
        </p:nvSpPr>
        <p:spPr>
          <a:xfrm>
            <a:off x="539750" y="1851670"/>
            <a:ext cx="7772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A modified 5’RACE protocol has been established</a:t>
            </a:r>
            <a:endParaRPr/>
          </a:p>
          <a:p>
            <a:pPr marL="457200" lvl="0" indent="-342900" algn="l" rtl="0">
              <a:spcBef>
                <a:spcPts val="0"/>
              </a:spcBef>
              <a:spcAft>
                <a:spcPts val="0"/>
              </a:spcAft>
              <a:buSzPts val="1800"/>
              <a:buChar char="-"/>
            </a:pPr>
            <a:r>
              <a:rPr lang="en"/>
              <a:t>As mentioned, this was only preliminary analysis. Standard tools will be used to investigate truly all 300k IgM alleles</a:t>
            </a:r>
            <a:endParaRPr/>
          </a:p>
          <a:p>
            <a:pPr marL="457200" lvl="0" indent="-342900" algn="l" rtl="0">
              <a:spcBef>
                <a:spcPts val="0"/>
              </a:spcBef>
              <a:spcAft>
                <a:spcPts val="0"/>
              </a:spcAft>
              <a:buSzPts val="1800"/>
              <a:buChar char="-"/>
            </a:pPr>
            <a:r>
              <a:rPr lang="en"/>
              <a:t>Even without extensive analysis with germline allele discovery tools, many trends and inferences can be drawn and serves as a good gateway to more discoveries.</a:t>
            </a:r>
            <a:endParaRPr/>
          </a:p>
          <a:p>
            <a:pPr marL="457200" lvl="0" indent="-342900" algn="l" rtl="0">
              <a:spcBef>
                <a:spcPts val="0"/>
              </a:spcBef>
              <a:spcAft>
                <a:spcPts val="0"/>
              </a:spcAft>
              <a:buSzPts val="1800"/>
              <a:buChar char="-"/>
            </a:pPr>
            <a:r>
              <a:rPr lang="en"/>
              <a:t>A prior paper unsure about whether certain sequences are conventional antibodies now has a new front of investigation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3404100" y="850400"/>
            <a:ext cx="49080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 clade of sequences unrelated to most of the sequences leaves room for investigation</a:t>
            </a:r>
            <a:endParaRPr/>
          </a:p>
        </p:txBody>
      </p:sp>
      <p:sp>
        <p:nvSpPr>
          <p:cNvPr id="258" name="Google Shape;258;p35"/>
          <p:cNvSpPr txBox="1">
            <a:spLocks noGrp="1"/>
          </p:cNvSpPr>
          <p:nvPr>
            <p:ph type="body" idx="1"/>
          </p:nvPr>
        </p:nvSpPr>
        <p:spPr>
          <a:xfrm>
            <a:off x="539750" y="1851670"/>
            <a:ext cx="7772400" cy="2825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259" name="Google Shape;259;p35"/>
          <p:cNvPicPr preferRelativeResize="0"/>
          <p:nvPr/>
        </p:nvPicPr>
        <p:blipFill>
          <a:blip r:embed="rId3">
            <a:alphaModFix/>
          </a:blip>
          <a:stretch>
            <a:fillRect/>
          </a:stretch>
        </p:blipFill>
        <p:spPr>
          <a:xfrm>
            <a:off x="4" y="0"/>
            <a:ext cx="3404093"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Discussion</a:t>
            </a:r>
            <a:endParaRPr/>
          </a:p>
          <a:p>
            <a:pPr marL="0" lvl="0" indent="0" algn="l" rtl="0">
              <a:spcBef>
                <a:spcPts val="0"/>
              </a:spcBef>
              <a:spcAft>
                <a:spcPts val="0"/>
              </a:spcAft>
              <a:buNone/>
            </a:pPr>
            <a:endParaRPr/>
          </a:p>
        </p:txBody>
      </p:sp>
      <p:sp>
        <p:nvSpPr>
          <p:cNvPr id="265" name="Google Shape;265;p36"/>
          <p:cNvSpPr txBox="1">
            <a:spLocks noGrp="1"/>
          </p:cNvSpPr>
          <p:nvPr>
            <p:ph type="body" idx="1"/>
          </p:nvPr>
        </p:nvSpPr>
        <p:spPr>
          <a:xfrm>
            <a:off x="539750" y="1851675"/>
            <a:ext cx="8357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Clr>
                <a:srgbClr val="333333"/>
              </a:buClr>
              <a:buSzPts val="1800"/>
              <a:buChar char="-"/>
            </a:pPr>
            <a:r>
              <a:rPr lang="en">
                <a:solidFill>
                  <a:srgbClr val="333333"/>
                </a:solidFill>
                <a:highlight>
                  <a:srgbClr val="FFFFFF"/>
                </a:highlight>
              </a:rPr>
              <a:t>We will gain an increased repertoire &amp; understanding of nanobodies, which have been employed as a research tool in many fields.</a:t>
            </a:r>
            <a:endParaRPr>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a:solidFill>
                  <a:srgbClr val="333333"/>
                </a:solidFill>
                <a:highlight>
                  <a:srgbClr val="FFFFFF"/>
                </a:highlight>
              </a:rPr>
              <a:t>The genome mining algorithms </a:t>
            </a:r>
            <a:r>
              <a:rPr lang="en" b="1">
                <a:solidFill>
                  <a:srgbClr val="333333"/>
                </a:solidFill>
                <a:highlight>
                  <a:srgbClr val="FFFFFF"/>
                </a:highlight>
              </a:rPr>
              <a:t>simplicity</a:t>
            </a:r>
            <a:r>
              <a:rPr lang="en">
                <a:solidFill>
                  <a:srgbClr val="333333"/>
                </a:solidFill>
                <a:highlight>
                  <a:srgbClr val="FFFFFF"/>
                </a:highlight>
              </a:rPr>
              <a:t> may lead it to be </a:t>
            </a:r>
            <a:r>
              <a:rPr lang="en" b="1">
                <a:solidFill>
                  <a:srgbClr val="333333"/>
                </a:solidFill>
                <a:highlight>
                  <a:srgbClr val="FFFFFF"/>
                </a:highlight>
              </a:rPr>
              <a:t>less accurate</a:t>
            </a:r>
            <a:r>
              <a:rPr lang="en">
                <a:solidFill>
                  <a:srgbClr val="333333"/>
                </a:solidFill>
                <a:highlight>
                  <a:srgbClr val="FFFFFF"/>
                </a:highlight>
              </a:rPr>
              <a:t> than the </a:t>
            </a:r>
            <a:r>
              <a:rPr lang="en" b="1">
                <a:solidFill>
                  <a:srgbClr val="333333"/>
                </a:solidFill>
                <a:highlight>
                  <a:srgbClr val="FFFFFF"/>
                </a:highlight>
              </a:rPr>
              <a:t>machine learning/hidden markov</a:t>
            </a:r>
            <a:r>
              <a:rPr lang="en">
                <a:solidFill>
                  <a:srgbClr val="333333"/>
                </a:solidFill>
                <a:highlight>
                  <a:srgbClr val="FFFFFF"/>
                </a:highlight>
              </a:rPr>
              <a:t> based probabilistic models, produce more/less false positives, but is nonetheless proven to be viable and has potential to excel, at least in terms of speed.</a:t>
            </a:r>
            <a:endParaRPr>
              <a:solidFill>
                <a:srgbClr val="333333"/>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7"/>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Acknowledgements</a:t>
            </a:r>
            <a:endParaRPr/>
          </a:p>
        </p:txBody>
      </p:sp>
      <p:sp>
        <p:nvSpPr>
          <p:cNvPr id="271" name="Google Shape;271;p37"/>
          <p:cNvSpPr txBox="1">
            <a:spLocks noGrp="1"/>
          </p:cNvSpPr>
          <p:nvPr>
            <p:ph type="body" idx="1"/>
          </p:nvPr>
        </p:nvSpPr>
        <p:spPr>
          <a:xfrm>
            <a:off x="539750" y="1369070"/>
            <a:ext cx="7772400" cy="2825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Massive thanks to </a:t>
            </a:r>
            <a:r>
              <a:rPr lang="en" b="1">
                <a:highlight>
                  <a:srgbClr val="FFFF00"/>
                </a:highlight>
              </a:rPr>
              <a:t>Ben</a:t>
            </a:r>
            <a:r>
              <a:rPr lang="en"/>
              <a:t> for his immense dedication to simultaneously supervise the 5 of us, enduring our endless spam, even when he had Covid and many other responsibilities, and giving us the valuable opportunities to participate in the first ever CompBio Summer school! </a:t>
            </a:r>
            <a:endParaRPr/>
          </a:p>
          <a:p>
            <a:pPr marL="0" lvl="0" indent="0" algn="l" rtl="0">
              <a:spcBef>
                <a:spcPts val="360"/>
              </a:spcBef>
              <a:spcAft>
                <a:spcPts val="0"/>
              </a:spcAft>
              <a:buNone/>
            </a:pPr>
            <a:endParaRPr/>
          </a:p>
          <a:p>
            <a:pPr marL="457200" lvl="0" indent="-342900" algn="l" rtl="0">
              <a:spcBef>
                <a:spcPts val="360"/>
              </a:spcBef>
              <a:spcAft>
                <a:spcPts val="0"/>
              </a:spcAft>
              <a:buSzPts val="1800"/>
              <a:buChar char="-"/>
            </a:pPr>
            <a:r>
              <a:rPr lang="en"/>
              <a:t>Thanks to </a:t>
            </a:r>
            <a:r>
              <a:rPr lang="en" b="1">
                <a:highlight>
                  <a:srgbClr val="FFFF00"/>
                </a:highlight>
              </a:rPr>
              <a:t>Daniel Sheward &amp; Kim Chang Il</a:t>
            </a:r>
            <a:r>
              <a:rPr lang="en"/>
              <a:t> for conducting, teaching, and assisting with a lot of the lab work</a:t>
            </a:r>
            <a:endParaRPr/>
          </a:p>
          <a:p>
            <a:pPr marL="457200" lvl="0" indent="-342900" algn="l" rtl="0">
              <a:spcBef>
                <a:spcPts val="0"/>
              </a:spcBef>
              <a:spcAft>
                <a:spcPts val="0"/>
              </a:spcAft>
              <a:buSzPts val="1800"/>
              <a:buChar char="-"/>
            </a:pPr>
            <a:r>
              <a:rPr lang="en"/>
              <a:t>Thanks to </a:t>
            </a:r>
            <a:r>
              <a:rPr lang="en" b="1">
                <a:highlight>
                  <a:srgbClr val="FFFF00"/>
                </a:highlight>
              </a:rPr>
              <a:t>Gerry, Claudia</a:t>
            </a:r>
            <a:r>
              <a:rPr lang="en">
                <a:highlight>
                  <a:srgbClr val="FFFF00"/>
                </a:highlight>
              </a:rPr>
              <a:t>, other organizers</a:t>
            </a:r>
            <a:r>
              <a:rPr lang="en"/>
              <a:t>, and the </a:t>
            </a:r>
            <a:r>
              <a:rPr lang="en" b="1">
                <a:highlight>
                  <a:srgbClr val="FFFF00"/>
                </a:highlight>
              </a:rPr>
              <a:t>Karolinska Institute</a:t>
            </a:r>
            <a:r>
              <a:rPr lang="en"/>
              <a:t> for organizing &amp; financing SoFo 22!</a:t>
            </a:r>
            <a:endParaRPr/>
          </a:p>
          <a:p>
            <a:pPr marL="457200" lvl="0" indent="-292100" algn="ctr" rtl="0">
              <a:spcBef>
                <a:spcPts val="0"/>
              </a:spcBef>
              <a:spcAft>
                <a:spcPts val="0"/>
              </a:spcAft>
              <a:buSzPts val="1000"/>
              <a:buChar char="+"/>
            </a:pPr>
            <a:r>
              <a:rPr lang="en" sz="1200" b="1" i="1"/>
              <a:t>Aron</a:t>
            </a:r>
            <a:r>
              <a:rPr lang="en" sz="1200" i="1"/>
              <a:t> for helping w/my dumb coding questions &amp; </a:t>
            </a:r>
            <a:r>
              <a:rPr lang="en" sz="1200" b="1" i="1"/>
              <a:t>Anton</a:t>
            </a:r>
            <a:r>
              <a:rPr lang="en" sz="1200" i="1"/>
              <a:t> for letting me borrow his charger all the time</a:t>
            </a:r>
            <a:endParaRPr sz="1200"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ctrTitle"/>
          </p:nvPr>
        </p:nvSpPr>
        <p:spPr>
          <a:xfrm>
            <a:off x="685800" y="1078000"/>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Summary</a:t>
            </a:r>
            <a:endParaRPr/>
          </a:p>
        </p:txBody>
      </p:sp>
      <p:sp>
        <p:nvSpPr>
          <p:cNvPr id="277" name="Google Shape;277;p38"/>
          <p:cNvSpPr txBox="1">
            <a:spLocks noGrp="1"/>
          </p:cNvSpPr>
          <p:nvPr>
            <p:ph type="subTitle" idx="1"/>
          </p:nvPr>
        </p:nvSpPr>
        <p:spPr>
          <a:xfrm>
            <a:off x="685800" y="1935400"/>
            <a:ext cx="8021100" cy="2815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1. Next generation sequencing of camelid V gene repertoire revealed ~ 300k novel IgM germline allele candidates </a:t>
            </a:r>
            <a:endParaRPr/>
          </a:p>
          <a:p>
            <a:pPr marL="0" lvl="0" indent="0" algn="l" rtl="0">
              <a:spcBef>
                <a:spcPts val="360"/>
              </a:spcBef>
              <a:spcAft>
                <a:spcPts val="0"/>
              </a:spcAft>
              <a:buNone/>
            </a:pPr>
            <a:r>
              <a:rPr lang="en"/>
              <a:t>2. Preliminary analysis of sequenced repertoire strongly reaffirmed current knowledge of nanobodies, antibodies &amp; has potential to answer more questions</a:t>
            </a:r>
            <a:endParaRPr/>
          </a:p>
          <a:p>
            <a:pPr marL="0" lvl="0" indent="0" algn="l" rtl="0">
              <a:spcBef>
                <a:spcPts val="360"/>
              </a:spcBef>
              <a:spcAft>
                <a:spcPts val="0"/>
              </a:spcAft>
              <a:buNone/>
            </a:pPr>
            <a:endParaRPr/>
          </a:p>
          <a:p>
            <a:pPr marL="0" lvl="0" indent="0" algn="l" rtl="0">
              <a:spcBef>
                <a:spcPts val="360"/>
              </a:spcBef>
              <a:spcAft>
                <a:spcPts val="0"/>
              </a:spcAft>
              <a:buNone/>
            </a:pPr>
            <a:r>
              <a:rPr lang="en"/>
              <a:t>3. In-progress development of a novel linear-time genome mining algorithm displayed potential to compete with state-of-the-art computational methods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Background - antibody, isotypes, and nanobodies</a:t>
            </a:r>
            <a:endParaRPr/>
          </a:p>
        </p:txBody>
      </p:sp>
      <p:sp>
        <p:nvSpPr>
          <p:cNvPr id="83" name="Google Shape;83;p12"/>
          <p:cNvSpPr txBox="1">
            <a:spLocks noGrp="1"/>
          </p:cNvSpPr>
          <p:nvPr>
            <p:ph type="body" idx="1"/>
          </p:nvPr>
        </p:nvSpPr>
        <p:spPr>
          <a:xfrm>
            <a:off x="539750" y="1851669"/>
            <a:ext cx="3810000" cy="28251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 sz="1050">
                <a:solidFill>
                  <a:srgbClr val="4D5156"/>
                </a:solidFill>
                <a:highlight>
                  <a:srgbClr val="FFFFFF"/>
                </a:highlight>
              </a:rPr>
              <a:t>Immunoglobulins (Ig) are b cell glycoproteins, also known as antibodies, that are the secreted forms of B cell receptors responsible for binding to pathogen antigens  as part of the immune response</a:t>
            </a:r>
            <a:endParaRPr sz="1050">
              <a:solidFill>
                <a:srgbClr val="4D5156"/>
              </a:solidFill>
              <a:highlight>
                <a:srgbClr val="FFFFFF"/>
              </a:highlight>
            </a:endParaRPr>
          </a:p>
          <a:p>
            <a:pPr marL="457200" lvl="0" indent="-355600" algn="l" rtl="0">
              <a:spcBef>
                <a:spcPts val="0"/>
              </a:spcBef>
              <a:spcAft>
                <a:spcPts val="0"/>
              </a:spcAft>
              <a:buSzPts val="2000"/>
              <a:buChar char="-"/>
            </a:pPr>
            <a:r>
              <a:rPr lang="en" sz="1050">
                <a:solidFill>
                  <a:srgbClr val="4D5156"/>
                </a:solidFill>
                <a:highlight>
                  <a:schemeClr val="lt1"/>
                </a:highlight>
              </a:rPr>
              <a:t>Binding site </a:t>
            </a:r>
            <a:r>
              <a:rPr lang="en" sz="1050" b="1">
                <a:solidFill>
                  <a:srgbClr val="4D5156"/>
                </a:solidFill>
                <a:highlight>
                  <a:schemeClr val="lt1"/>
                </a:highlight>
              </a:rPr>
              <a:t>affinity</a:t>
            </a:r>
            <a:r>
              <a:rPr lang="en" sz="1050">
                <a:solidFill>
                  <a:srgbClr val="4D5156"/>
                </a:solidFill>
                <a:highlight>
                  <a:schemeClr val="lt1"/>
                </a:highlight>
              </a:rPr>
              <a:t> depends on structure of the Antigen Binding site</a:t>
            </a:r>
            <a:endParaRPr sz="1050">
              <a:solidFill>
                <a:srgbClr val="4D5156"/>
              </a:solidFill>
              <a:highlight>
                <a:schemeClr val="lt1"/>
              </a:highlight>
            </a:endParaRPr>
          </a:p>
          <a:p>
            <a:pPr marL="457200" lvl="0" indent="-355600" algn="l" rtl="0">
              <a:spcBef>
                <a:spcPts val="0"/>
              </a:spcBef>
              <a:spcAft>
                <a:spcPts val="0"/>
              </a:spcAft>
              <a:buSzPts val="2000"/>
              <a:buChar char="-"/>
            </a:pPr>
            <a:r>
              <a:rPr lang="en" sz="1050">
                <a:solidFill>
                  <a:srgbClr val="4D5156"/>
                </a:solidFill>
                <a:highlight>
                  <a:schemeClr val="lt1"/>
                </a:highlight>
              </a:rPr>
              <a:t>Camelids possess Heavy chain only antibodies, and some of them can form single-domain antibodies (sdAb), also known as  </a:t>
            </a:r>
            <a:r>
              <a:rPr lang="en" sz="1050" b="1">
                <a:solidFill>
                  <a:srgbClr val="5F6368"/>
                </a:solidFill>
                <a:highlight>
                  <a:schemeClr val="lt1"/>
                </a:highlight>
              </a:rPr>
              <a:t>nanobodies</a:t>
            </a:r>
            <a:endParaRPr sz="1050">
              <a:solidFill>
                <a:srgbClr val="4D5156"/>
              </a:solidFill>
              <a:highlight>
                <a:srgbClr val="FFFFFF"/>
              </a:highlight>
            </a:endParaRPr>
          </a:p>
          <a:p>
            <a:pPr marL="457200" lvl="0" indent="-355600" algn="l" rtl="0">
              <a:spcBef>
                <a:spcPts val="0"/>
              </a:spcBef>
              <a:spcAft>
                <a:spcPts val="0"/>
              </a:spcAft>
              <a:buSzPts val="2000"/>
              <a:buChar char="-"/>
            </a:pPr>
            <a:r>
              <a:rPr lang="en" sz="1050">
                <a:solidFill>
                  <a:srgbClr val="4D5156"/>
                </a:solidFill>
                <a:highlight>
                  <a:srgbClr val="FFFFFF"/>
                </a:highlight>
              </a:rPr>
              <a:t>Antibody Isotypes differ by a few different constant regions structures,  which have different </a:t>
            </a:r>
            <a:r>
              <a:rPr lang="en" sz="1050" b="1">
                <a:solidFill>
                  <a:srgbClr val="4D5156"/>
                </a:solidFill>
                <a:highlight>
                  <a:srgbClr val="FFFFFF"/>
                </a:highlight>
              </a:rPr>
              <a:t>effector functions</a:t>
            </a:r>
            <a:endParaRPr sz="1050" b="1">
              <a:solidFill>
                <a:srgbClr val="4D5156"/>
              </a:solidFill>
              <a:highlight>
                <a:srgbClr val="FFFFFF"/>
              </a:highlight>
            </a:endParaRPr>
          </a:p>
        </p:txBody>
      </p:sp>
      <p:pic>
        <p:nvPicPr>
          <p:cNvPr id="84" name="Google Shape;84;p12"/>
          <p:cNvPicPr preferRelativeResize="0"/>
          <p:nvPr/>
        </p:nvPicPr>
        <p:blipFill>
          <a:blip r:embed="rId3">
            <a:alphaModFix/>
          </a:blip>
          <a:stretch>
            <a:fillRect/>
          </a:stretch>
        </p:blipFill>
        <p:spPr>
          <a:xfrm>
            <a:off x="4471700" y="1452275"/>
            <a:ext cx="4672299" cy="2436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Background - VDJ C genes, V(DJ) recombination, Somatic Hypermutation</a:t>
            </a:r>
            <a:endParaRPr/>
          </a:p>
        </p:txBody>
      </p:sp>
      <p:sp>
        <p:nvSpPr>
          <p:cNvPr id="90" name="Google Shape;90;p13"/>
          <p:cNvSpPr txBox="1">
            <a:spLocks noGrp="1"/>
          </p:cNvSpPr>
          <p:nvPr>
            <p:ph type="body" idx="1"/>
          </p:nvPr>
        </p:nvSpPr>
        <p:spPr>
          <a:xfrm>
            <a:off x="539750" y="1851675"/>
            <a:ext cx="3871500" cy="2825100"/>
          </a:xfrm>
          <a:prstGeom prst="rect">
            <a:avLst/>
          </a:prstGeom>
        </p:spPr>
        <p:txBody>
          <a:bodyPr spcFirstLastPara="1" wrap="square" lIns="91425" tIns="45700" rIns="91425" bIns="45700" anchor="t" anchorCtr="0">
            <a:noAutofit/>
          </a:bodyPr>
          <a:lstStyle/>
          <a:p>
            <a:pPr marL="457200" lvl="0" indent="-311150" algn="l" rtl="0">
              <a:spcBef>
                <a:spcPts val="360"/>
              </a:spcBef>
              <a:spcAft>
                <a:spcPts val="0"/>
              </a:spcAft>
              <a:buSzPts val="1300"/>
              <a:buChar char="-"/>
            </a:pPr>
            <a:r>
              <a:rPr lang="en" sz="1500"/>
              <a:t>VDJ-C genes code for antibodies</a:t>
            </a:r>
            <a:endParaRPr sz="1500"/>
          </a:p>
          <a:p>
            <a:pPr marL="457200" lvl="0" indent="-311150" algn="l" rtl="0">
              <a:spcBef>
                <a:spcPts val="0"/>
              </a:spcBef>
              <a:spcAft>
                <a:spcPts val="0"/>
              </a:spcAft>
              <a:buSzPts val="1300"/>
              <a:buChar char="-"/>
            </a:pPr>
            <a:r>
              <a:rPr lang="en" sz="1500" b="1"/>
              <a:t>VDJ recombination</a:t>
            </a:r>
            <a:r>
              <a:rPr lang="en" sz="1500"/>
              <a:t> occurs in precursor B cells in the bone marrow</a:t>
            </a:r>
            <a:endParaRPr sz="1500"/>
          </a:p>
          <a:p>
            <a:pPr marL="0" lvl="0" indent="457200" algn="l" rtl="0">
              <a:spcBef>
                <a:spcPts val="360"/>
              </a:spcBef>
              <a:spcAft>
                <a:spcPts val="0"/>
              </a:spcAft>
              <a:buNone/>
            </a:pPr>
            <a:r>
              <a:rPr lang="en" sz="1300"/>
              <a:t>      -&gt;</a:t>
            </a:r>
            <a:r>
              <a:rPr lang="en" sz="1500"/>
              <a:t>Antibody Diversity</a:t>
            </a:r>
            <a:endParaRPr sz="1500"/>
          </a:p>
          <a:p>
            <a:pPr marL="457200" lvl="0" indent="-311150" algn="l" rtl="0">
              <a:spcBef>
                <a:spcPts val="360"/>
              </a:spcBef>
              <a:spcAft>
                <a:spcPts val="0"/>
              </a:spcAft>
              <a:buSzPts val="1300"/>
              <a:buChar char="-"/>
            </a:pPr>
            <a:r>
              <a:rPr lang="en" sz="1500"/>
              <a:t>Randomly creates unique germline B cell sequences within B cells</a:t>
            </a:r>
            <a:endParaRPr sz="1500"/>
          </a:p>
          <a:p>
            <a:pPr marL="457200" lvl="0" indent="-311150" algn="l" rtl="0">
              <a:spcBef>
                <a:spcPts val="0"/>
              </a:spcBef>
              <a:spcAft>
                <a:spcPts val="0"/>
              </a:spcAft>
              <a:buSzPts val="1300"/>
              <a:buChar char="-"/>
            </a:pPr>
            <a:r>
              <a:rPr lang="en" sz="1500"/>
              <a:t>From these cells, additional </a:t>
            </a:r>
            <a:r>
              <a:rPr lang="en" sz="1500" b="1"/>
              <a:t>SHM</a:t>
            </a:r>
            <a:r>
              <a:rPr lang="en" sz="1500"/>
              <a:t>s occurs as each B cell differentiates within germinal centers to maximize variation</a:t>
            </a:r>
            <a:endParaRPr sz="1500"/>
          </a:p>
          <a:p>
            <a:pPr marL="457200" lvl="0" indent="-311150" algn="l" rtl="0">
              <a:spcBef>
                <a:spcPts val="0"/>
              </a:spcBef>
              <a:spcAft>
                <a:spcPts val="0"/>
              </a:spcAft>
              <a:buSzPts val="1300"/>
              <a:buChar char="-"/>
            </a:pPr>
            <a:r>
              <a:rPr lang="en" sz="1500"/>
              <a:t>Only when germline is clear, can we accurately see SHM</a:t>
            </a:r>
            <a:endParaRPr sz="1500"/>
          </a:p>
        </p:txBody>
      </p:sp>
      <p:pic>
        <p:nvPicPr>
          <p:cNvPr id="91" name="Google Shape;91;p13"/>
          <p:cNvPicPr preferRelativeResize="0"/>
          <p:nvPr/>
        </p:nvPicPr>
        <p:blipFill rotWithShape="1">
          <a:blip r:embed="rId3">
            <a:alphaModFix/>
          </a:blip>
          <a:srcRect b="2912"/>
          <a:stretch/>
        </p:blipFill>
        <p:spPr>
          <a:xfrm>
            <a:off x="4321825" y="1851675"/>
            <a:ext cx="4822175" cy="2865025"/>
          </a:xfrm>
          <a:prstGeom prst="rect">
            <a:avLst/>
          </a:prstGeom>
          <a:noFill/>
          <a:ln>
            <a:noFill/>
          </a:ln>
        </p:spPr>
      </p:pic>
      <p:pic>
        <p:nvPicPr>
          <p:cNvPr id="92" name="Google Shape;92;p13"/>
          <p:cNvPicPr preferRelativeResize="0"/>
          <p:nvPr/>
        </p:nvPicPr>
        <p:blipFill rotWithShape="1">
          <a:blip r:embed="rId4">
            <a:alphaModFix/>
          </a:blip>
          <a:srcRect l="25155" t="47503" r="53457"/>
          <a:stretch/>
        </p:blipFill>
        <p:spPr>
          <a:xfrm>
            <a:off x="8186536" y="1031950"/>
            <a:ext cx="814230" cy="953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4"/>
          <p:cNvSpPr txBox="1">
            <a:spLocks noGrp="1"/>
          </p:cNvSpPr>
          <p:nvPr>
            <p:ph type="body" idx="1"/>
          </p:nvPr>
        </p:nvSpPr>
        <p:spPr>
          <a:xfrm>
            <a:off x="539750" y="1851670"/>
            <a:ext cx="7772400" cy="2825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99" name="Google Shape;99;p14"/>
          <p:cNvPicPr preferRelativeResize="0"/>
          <p:nvPr/>
        </p:nvPicPr>
        <p:blipFill>
          <a:blip r:embed="rId3">
            <a:alphaModFix/>
          </a:blip>
          <a:stretch>
            <a:fillRect/>
          </a:stretch>
        </p:blipFill>
        <p:spPr>
          <a:xfrm>
            <a:off x="1153129" y="212925"/>
            <a:ext cx="6323750" cy="440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Background - Investigated Ig Isotypes</a:t>
            </a:r>
            <a:endParaRPr/>
          </a:p>
        </p:txBody>
      </p:sp>
      <p:sp>
        <p:nvSpPr>
          <p:cNvPr id="105" name="Google Shape;105;p15"/>
          <p:cNvSpPr txBox="1">
            <a:spLocks noGrp="1"/>
          </p:cNvSpPr>
          <p:nvPr>
            <p:ph type="body" idx="1"/>
          </p:nvPr>
        </p:nvSpPr>
        <p:spPr>
          <a:xfrm>
            <a:off x="539750" y="2267625"/>
            <a:ext cx="7231200" cy="28251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
              <a:t>IgM  = germline Isotypes </a:t>
            </a:r>
            <a:endParaRPr/>
          </a:p>
          <a:p>
            <a:pPr marL="457200" lvl="0" indent="-355600" algn="l" rtl="0">
              <a:spcBef>
                <a:spcPts val="0"/>
              </a:spcBef>
              <a:spcAft>
                <a:spcPts val="0"/>
              </a:spcAft>
              <a:buSzPts val="2000"/>
              <a:buChar char="-"/>
            </a:pPr>
            <a:r>
              <a:rPr lang="en"/>
              <a:t>IgG2x = nanobodies w/hinge</a:t>
            </a:r>
            <a:endParaRPr/>
          </a:p>
          <a:p>
            <a:pPr marL="457200" lvl="0" indent="-355600" algn="l" rtl="0">
              <a:spcBef>
                <a:spcPts val="0"/>
              </a:spcBef>
              <a:spcAft>
                <a:spcPts val="0"/>
              </a:spcAft>
              <a:buSzPts val="2000"/>
              <a:buChar char="-"/>
            </a:pPr>
            <a:r>
              <a:rPr lang="en"/>
              <a:t>IgG1x</a:t>
            </a:r>
            <a:endParaRPr/>
          </a:p>
          <a:p>
            <a:pPr marL="457200" lvl="0" indent="-355600" algn="l" rtl="0">
              <a:spcBef>
                <a:spcPts val="0"/>
              </a:spcBef>
              <a:spcAft>
                <a:spcPts val="0"/>
              </a:spcAft>
              <a:buSzPts val="2000"/>
              <a:buChar char="-"/>
            </a:pPr>
            <a:r>
              <a:rPr lang="en"/>
              <a:t>IgE</a:t>
            </a:r>
            <a:endParaRPr/>
          </a:p>
          <a:p>
            <a:pPr marL="457200" lvl="0" indent="-355600" algn="l" rtl="0">
              <a:spcBef>
                <a:spcPts val="0"/>
              </a:spcBef>
              <a:spcAft>
                <a:spcPts val="0"/>
              </a:spcAft>
              <a:buSzPts val="2000"/>
              <a:buChar char="-"/>
            </a:pPr>
            <a:r>
              <a:rPr lang="en"/>
              <a:t>IgA</a:t>
            </a:r>
            <a:endParaRPr/>
          </a:p>
        </p:txBody>
      </p:sp>
      <p:pic>
        <p:nvPicPr>
          <p:cNvPr id="106" name="Google Shape;106;p15"/>
          <p:cNvPicPr preferRelativeResize="0"/>
          <p:nvPr/>
        </p:nvPicPr>
        <p:blipFill>
          <a:blip r:embed="rId3">
            <a:alphaModFix/>
          </a:blip>
          <a:stretch>
            <a:fillRect/>
          </a:stretch>
        </p:blipFill>
        <p:spPr>
          <a:xfrm>
            <a:off x="0" y="1310039"/>
            <a:ext cx="9143999" cy="10220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Introduction</a:t>
            </a:r>
            <a:endParaRPr/>
          </a:p>
        </p:txBody>
      </p:sp>
      <p:sp>
        <p:nvSpPr>
          <p:cNvPr id="112" name="Google Shape;112;p16"/>
          <p:cNvSpPr txBox="1">
            <a:spLocks noGrp="1"/>
          </p:cNvSpPr>
          <p:nvPr>
            <p:ph type="body" idx="1"/>
          </p:nvPr>
        </p:nvSpPr>
        <p:spPr>
          <a:xfrm>
            <a:off x="539750" y="1305026"/>
            <a:ext cx="7772400" cy="31326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
              <a:t>Current camelid V allele data bases are only made from  the genomes of 2 animals.</a:t>
            </a:r>
            <a:endParaRPr/>
          </a:p>
          <a:p>
            <a:pPr marL="457200" lvl="0" indent="-342900" algn="l" rtl="0">
              <a:spcBef>
                <a:spcPts val="0"/>
              </a:spcBef>
              <a:spcAft>
                <a:spcPts val="0"/>
              </a:spcAft>
              <a:buSzPts val="1800"/>
              <a:buChar char="-"/>
            </a:pPr>
            <a:r>
              <a:rPr lang="en"/>
              <a:t>Therefore uncovering new germline alleles is very important + for studying/synthesis of nanobodies in research/medicine</a:t>
            </a:r>
            <a:endParaRPr/>
          </a:p>
          <a:p>
            <a:pPr marL="457200" lvl="0" indent="-342900" algn="l" rtl="0">
              <a:spcBef>
                <a:spcPts val="0"/>
              </a:spcBef>
              <a:spcAft>
                <a:spcPts val="0"/>
              </a:spcAft>
              <a:buSzPts val="1800"/>
              <a:buChar char="-"/>
            </a:pPr>
            <a:r>
              <a:rPr lang="en"/>
              <a:t>Ideally we’d have the full set of V genes for every animal that we study</a:t>
            </a:r>
            <a:endParaRPr/>
          </a:p>
          <a:p>
            <a:pPr marL="0" lvl="0" indent="0" algn="l" rtl="0">
              <a:spcBef>
                <a:spcPts val="360"/>
              </a:spcBef>
              <a:spcAft>
                <a:spcPts val="0"/>
              </a:spcAft>
              <a:buNone/>
            </a:pPr>
            <a:r>
              <a:rPr lang="en" b="1">
                <a:solidFill>
                  <a:schemeClr val="accent1"/>
                </a:solidFill>
              </a:rPr>
              <a:t>How? 2 approaches</a:t>
            </a:r>
            <a:endParaRPr/>
          </a:p>
          <a:p>
            <a:pPr marL="914400" lvl="1" indent="-342900" algn="l" rtl="0">
              <a:spcBef>
                <a:spcPts val="360"/>
              </a:spcBef>
              <a:spcAft>
                <a:spcPts val="0"/>
              </a:spcAft>
              <a:buSzPts val="1800"/>
              <a:buChar char="-"/>
            </a:pPr>
            <a:r>
              <a:rPr lang="en" b="1"/>
              <a:t>IgM sequencing methods </a:t>
            </a:r>
            <a:r>
              <a:rPr lang="en"/>
              <a:t>[applies to discovering personalized germlines for each specific animal]</a:t>
            </a:r>
            <a:endParaRPr/>
          </a:p>
          <a:p>
            <a:pPr marL="914400" lvl="1" indent="-342900" algn="l" rtl="0">
              <a:spcBef>
                <a:spcPts val="0"/>
              </a:spcBef>
              <a:spcAft>
                <a:spcPts val="0"/>
              </a:spcAft>
              <a:buSzPts val="1800"/>
              <a:buChar char="-"/>
            </a:pPr>
            <a:r>
              <a:rPr lang="en" b="1"/>
              <a:t>Genome mining</a:t>
            </a:r>
            <a:r>
              <a:rPr lang="en"/>
              <a:t> [applies to discovering more germlines from public data]</a:t>
            </a:r>
            <a:endParaRPr/>
          </a:p>
          <a:p>
            <a:pPr marL="0" lvl="0" indent="0" algn="l" rtl="0">
              <a:spcBef>
                <a:spcPts val="36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511525" y="557525"/>
            <a:ext cx="66288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Material and methods overview: Isotype VDJ sequencing  </a:t>
            </a:r>
            <a:endParaRPr/>
          </a:p>
        </p:txBody>
      </p:sp>
      <p:sp>
        <p:nvSpPr>
          <p:cNvPr id="118" name="Google Shape;118;p17"/>
          <p:cNvSpPr txBox="1">
            <a:spLocks noGrp="1"/>
          </p:cNvSpPr>
          <p:nvPr>
            <p:ph type="body" idx="1"/>
          </p:nvPr>
        </p:nvSpPr>
        <p:spPr>
          <a:xfrm>
            <a:off x="539750" y="1414925"/>
            <a:ext cx="6748800" cy="2825100"/>
          </a:xfrm>
          <a:prstGeom prst="rect">
            <a:avLst/>
          </a:prstGeom>
        </p:spPr>
        <p:txBody>
          <a:bodyPr spcFirstLastPara="1" wrap="square" lIns="91425" tIns="45700" rIns="91425" bIns="45700" anchor="t" anchorCtr="0">
            <a:noAutofit/>
          </a:bodyPr>
          <a:lstStyle/>
          <a:p>
            <a:pPr marL="914400" lvl="1" indent="-342900" algn="l" rtl="0">
              <a:spcBef>
                <a:spcPts val="360"/>
              </a:spcBef>
              <a:spcAft>
                <a:spcPts val="0"/>
              </a:spcAft>
              <a:buSzPts val="1800"/>
              <a:buChar char="-"/>
            </a:pPr>
            <a:r>
              <a:rPr lang="en"/>
              <a:t>PBMC purified RNA extracted from immunized Huarizo Dylan </a:t>
            </a:r>
            <a:endParaRPr/>
          </a:p>
          <a:p>
            <a:pPr marL="1371600" lvl="2" indent="-330200" algn="l" rtl="0">
              <a:spcBef>
                <a:spcPts val="0"/>
              </a:spcBef>
              <a:spcAft>
                <a:spcPts val="0"/>
              </a:spcAft>
              <a:buSzPts val="1600"/>
              <a:buChar char="-"/>
            </a:pPr>
            <a:r>
              <a:rPr lang="en"/>
              <a:t>RNA Leftover from the McInerney lab :)</a:t>
            </a:r>
            <a:endParaRPr/>
          </a:p>
          <a:p>
            <a:pPr marL="914400" lvl="1" indent="-342900" algn="l" rtl="0">
              <a:spcBef>
                <a:spcPts val="0"/>
              </a:spcBef>
              <a:spcAft>
                <a:spcPts val="0"/>
              </a:spcAft>
              <a:buSzPts val="1800"/>
              <a:buChar char="-"/>
            </a:pPr>
            <a:r>
              <a:rPr lang="en"/>
              <a:t>5' RACE protocol</a:t>
            </a:r>
            <a:endParaRPr/>
          </a:p>
          <a:p>
            <a:pPr marL="914400" lvl="1" indent="-342900" algn="l" rtl="0">
              <a:spcBef>
                <a:spcPts val="0"/>
              </a:spcBef>
              <a:spcAft>
                <a:spcPts val="0"/>
              </a:spcAft>
              <a:buSzPts val="1800"/>
              <a:buChar char="-"/>
            </a:pPr>
            <a:r>
              <a:rPr lang="en"/>
              <a:t>Pcr primer design</a:t>
            </a:r>
            <a:endParaRPr/>
          </a:p>
          <a:p>
            <a:pPr marL="1371600" lvl="2" indent="-330200" algn="l" rtl="0">
              <a:spcBef>
                <a:spcPts val="0"/>
              </a:spcBef>
              <a:spcAft>
                <a:spcPts val="0"/>
              </a:spcAft>
              <a:buSzPts val="1600"/>
              <a:buChar char="-"/>
            </a:pPr>
            <a:r>
              <a:rPr lang="en"/>
              <a:t>Reverse Transcription</a:t>
            </a:r>
            <a:endParaRPr/>
          </a:p>
          <a:p>
            <a:pPr marL="1371600" lvl="2" indent="-330200" algn="l" rtl="0">
              <a:spcBef>
                <a:spcPts val="0"/>
              </a:spcBef>
              <a:spcAft>
                <a:spcPts val="0"/>
              </a:spcAft>
              <a:buSzPts val="1600"/>
              <a:buChar char="-"/>
            </a:pPr>
            <a:r>
              <a:rPr lang="en"/>
              <a:t>Preliminary PCRs </a:t>
            </a:r>
            <a:endParaRPr/>
          </a:p>
          <a:p>
            <a:pPr marL="1371600" lvl="2" indent="-330200" algn="l" rtl="0">
              <a:spcBef>
                <a:spcPts val="0"/>
              </a:spcBef>
              <a:spcAft>
                <a:spcPts val="0"/>
              </a:spcAft>
              <a:buSzPts val="1600"/>
              <a:buChar char="-"/>
            </a:pPr>
            <a:r>
              <a:rPr lang="en"/>
              <a:t>3 rounds of PCR </a:t>
            </a:r>
            <a:endParaRPr/>
          </a:p>
          <a:p>
            <a:pPr marL="1371600" lvl="2" indent="-330200" algn="l" rtl="0">
              <a:spcBef>
                <a:spcPts val="0"/>
              </a:spcBef>
              <a:spcAft>
                <a:spcPts val="0"/>
              </a:spcAft>
              <a:buSzPts val="1600"/>
              <a:buChar char="-"/>
            </a:pPr>
            <a:r>
              <a:rPr lang="en"/>
              <a:t>Gel electrophoresis</a:t>
            </a:r>
            <a:endParaRPr/>
          </a:p>
          <a:p>
            <a:pPr marL="1371600" lvl="2" indent="-330200" algn="l" rtl="0">
              <a:spcBef>
                <a:spcPts val="0"/>
              </a:spcBef>
              <a:spcAft>
                <a:spcPts val="0"/>
              </a:spcAft>
              <a:buSzPts val="1600"/>
              <a:buChar char="-"/>
            </a:pPr>
            <a:r>
              <a:rPr lang="en"/>
              <a:t>Bead cleanup</a:t>
            </a:r>
            <a:endParaRPr/>
          </a:p>
          <a:p>
            <a:pPr marL="914400" lvl="1" indent="-342900" algn="l" rtl="0">
              <a:spcBef>
                <a:spcPts val="0"/>
              </a:spcBef>
              <a:spcAft>
                <a:spcPts val="0"/>
              </a:spcAft>
              <a:buSzPts val="1800"/>
              <a:buChar char="-"/>
            </a:pPr>
            <a:r>
              <a:rPr lang="en"/>
              <a:t>Miseq</a:t>
            </a:r>
            <a:endParaRPr/>
          </a:p>
          <a:p>
            <a:pPr marL="914400" lvl="1" indent="-342900" algn="l" rtl="0">
              <a:spcBef>
                <a:spcPts val="0"/>
              </a:spcBef>
              <a:spcAft>
                <a:spcPts val="0"/>
              </a:spcAft>
              <a:buSzPts val="1800"/>
              <a:buChar char="-"/>
            </a:pPr>
            <a:r>
              <a:rPr lang="en"/>
              <a:t>Post-sequencing analysis</a:t>
            </a:r>
            <a:endParaRPr/>
          </a:p>
        </p:txBody>
      </p:sp>
      <p:pic>
        <p:nvPicPr>
          <p:cNvPr id="119" name="Google Shape;119;p17"/>
          <p:cNvPicPr preferRelativeResize="0"/>
          <p:nvPr/>
        </p:nvPicPr>
        <p:blipFill rotWithShape="1">
          <a:blip r:embed="rId3">
            <a:alphaModFix/>
          </a:blip>
          <a:srcRect l="6177" r="33143"/>
          <a:stretch/>
        </p:blipFill>
        <p:spPr>
          <a:xfrm>
            <a:off x="7339000" y="736249"/>
            <a:ext cx="1343950" cy="1448225"/>
          </a:xfrm>
          <a:prstGeom prst="rect">
            <a:avLst/>
          </a:prstGeom>
          <a:noFill/>
          <a:ln>
            <a:noFill/>
          </a:ln>
        </p:spPr>
      </p:pic>
      <p:pic>
        <p:nvPicPr>
          <p:cNvPr id="120" name="Google Shape;120;p17"/>
          <p:cNvPicPr preferRelativeResize="0"/>
          <p:nvPr/>
        </p:nvPicPr>
        <p:blipFill>
          <a:blip r:embed="rId4">
            <a:alphaModFix/>
          </a:blip>
          <a:stretch>
            <a:fillRect/>
          </a:stretch>
        </p:blipFill>
        <p:spPr>
          <a:xfrm>
            <a:off x="6230700" y="2499125"/>
            <a:ext cx="1817090" cy="1498400"/>
          </a:xfrm>
          <a:prstGeom prst="rect">
            <a:avLst/>
          </a:prstGeom>
          <a:noFill/>
          <a:ln>
            <a:noFill/>
          </a:ln>
        </p:spPr>
      </p:pic>
      <p:pic>
        <p:nvPicPr>
          <p:cNvPr id="121" name="Google Shape;121;p17"/>
          <p:cNvPicPr preferRelativeResize="0"/>
          <p:nvPr/>
        </p:nvPicPr>
        <p:blipFill rotWithShape="1">
          <a:blip r:embed="rId5">
            <a:alphaModFix/>
          </a:blip>
          <a:srcRect l="-1439" t="-11870" r="1440" b="11870"/>
          <a:stretch/>
        </p:blipFill>
        <p:spPr>
          <a:xfrm>
            <a:off x="4409823" y="3487011"/>
            <a:ext cx="1725824" cy="1294363"/>
          </a:xfrm>
          <a:prstGeom prst="rect">
            <a:avLst/>
          </a:prstGeom>
          <a:noFill/>
          <a:ln>
            <a:noFill/>
          </a:ln>
        </p:spPr>
      </p:pic>
      <p:pic>
        <p:nvPicPr>
          <p:cNvPr id="122" name="Google Shape;122;p17"/>
          <p:cNvPicPr preferRelativeResize="0"/>
          <p:nvPr/>
        </p:nvPicPr>
        <p:blipFill>
          <a:blip r:embed="rId6">
            <a:alphaModFix/>
          </a:blip>
          <a:stretch>
            <a:fillRect/>
          </a:stretch>
        </p:blipFill>
        <p:spPr>
          <a:xfrm rot="7064598">
            <a:off x="7412470" y="2387774"/>
            <a:ext cx="375604" cy="125303"/>
          </a:xfrm>
          <a:prstGeom prst="rect">
            <a:avLst/>
          </a:prstGeom>
          <a:noFill/>
          <a:ln>
            <a:noFill/>
          </a:ln>
        </p:spPr>
      </p:pic>
      <p:pic>
        <p:nvPicPr>
          <p:cNvPr id="123" name="Google Shape;123;p17"/>
          <p:cNvPicPr preferRelativeResize="0"/>
          <p:nvPr/>
        </p:nvPicPr>
        <p:blipFill>
          <a:blip r:embed="rId6">
            <a:alphaModFix/>
          </a:blip>
          <a:stretch>
            <a:fillRect/>
          </a:stretch>
        </p:blipFill>
        <p:spPr>
          <a:xfrm rot="9604247">
            <a:off x="5970676" y="3814826"/>
            <a:ext cx="477852" cy="1594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539750" y="850404"/>
            <a:ext cx="77724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Concept: Polymerase Chain Reaction</a:t>
            </a:r>
            <a:endParaRPr/>
          </a:p>
        </p:txBody>
      </p:sp>
      <p:sp>
        <p:nvSpPr>
          <p:cNvPr id="129" name="Google Shape;129;p18"/>
          <p:cNvSpPr txBox="1">
            <a:spLocks noGrp="1"/>
          </p:cNvSpPr>
          <p:nvPr>
            <p:ph type="body" idx="1"/>
          </p:nvPr>
        </p:nvSpPr>
        <p:spPr>
          <a:xfrm>
            <a:off x="539750" y="1851669"/>
            <a:ext cx="3810000" cy="28251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
              <a:t>Replicate small sample of DNA exponentially (2^C) after rounds of heating and cooling with free nucleotides and Polymerase Enzymes that detects single to double strand regions (+ other things)</a:t>
            </a:r>
            <a:endParaRPr/>
          </a:p>
        </p:txBody>
      </p:sp>
      <p:sp>
        <p:nvSpPr>
          <p:cNvPr id="130" name="Google Shape;130;p18"/>
          <p:cNvSpPr txBox="1">
            <a:spLocks noGrp="1"/>
          </p:cNvSpPr>
          <p:nvPr>
            <p:ph type="body" idx="2"/>
          </p:nvPr>
        </p:nvSpPr>
        <p:spPr>
          <a:xfrm>
            <a:off x="4502150" y="1851669"/>
            <a:ext cx="3810000" cy="28251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pic>
        <p:nvPicPr>
          <p:cNvPr id="131" name="Google Shape;131;p18"/>
          <p:cNvPicPr preferRelativeResize="0"/>
          <p:nvPr/>
        </p:nvPicPr>
        <p:blipFill>
          <a:blip r:embed="rId3">
            <a:alphaModFix/>
          </a:blip>
          <a:stretch>
            <a:fillRect/>
          </a:stretch>
        </p:blipFill>
        <p:spPr>
          <a:xfrm>
            <a:off x="4210751" y="1851677"/>
            <a:ext cx="4854774" cy="2700000"/>
          </a:xfrm>
          <a:prstGeom prst="rect">
            <a:avLst/>
          </a:prstGeom>
          <a:noFill/>
          <a:ln>
            <a:noFill/>
          </a:ln>
        </p:spPr>
      </p:pic>
    </p:spTree>
  </p:cSld>
  <p:clrMapOvr>
    <a:masterClrMapping/>
  </p:clrMapOvr>
</p:sld>
</file>

<file path=ppt/theme/theme1.xml><?xml version="1.0" encoding="utf-8"?>
<a:theme xmlns:a="http://schemas.openxmlformats.org/drawingml/2006/main" name="16_9_powerpointmall_ki_plommon_SVE">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1959</Words>
  <Application>Microsoft Office PowerPoint</Application>
  <PresentationFormat>全屏显示(16:9)</PresentationFormat>
  <Paragraphs>128</Paragraphs>
  <Slides>29</Slides>
  <Notes>29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Noto Sans Symbols</vt:lpstr>
      <vt:lpstr>Arial</vt:lpstr>
      <vt:lpstr>Cambria</vt:lpstr>
      <vt:lpstr>Times</vt:lpstr>
      <vt:lpstr>16_9_powerpointmall_ki_plommon_SVE</vt:lpstr>
      <vt:lpstr>Discovery of novel camelid germline immunoglobulin alleles </vt:lpstr>
      <vt:lpstr>Background - Camelids</vt:lpstr>
      <vt:lpstr>Background - antibody, isotypes, and nanobodies</vt:lpstr>
      <vt:lpstr>Background - VDJ C genes, V(DJ) recombination, Somatic Hypermutation</vt:lpstr>
      <vt:lpstr>PowerPoint 演示文稿</vt:lpstr>
      <vt:lpstr>Background - Investigated Ig Isotypes</vt:lpstr>
      <vt:lpstr>Introduction</vt:lpstr>
      <vt:lpstr>Material and methods overview: Isotype VDJ sequencing  </vt:lpstr>
      <vt:lpstr>Concept: Polymerase Chain Reaction</vt:lpstr>
      <vt:lpstr>5' RACE protocol</vt:lpstr>
      <vt:lpstr>5' RACE protocol</vt:lpstr>
      <vt:lpstr>PCR primer design</vt:lpstr>
      <vt:lpstr>Gel Electrophoresis affirm protocol success</vt:lpstr>
      <vt:lpstr>VDJ-C Sequencing results</vt:lpstr>
      <vt:lpstr>V sequencing results: overview </vt:lpstr>
      <vt:lpstr>VDJ seq results</vt:lpstr>
      <vt:lpstr>A high phylogenetic distance of a large clade of reference sequences to regular sequences strongly points to high abundance of novel alleles</vt:lpstr>
      <vt:lpstr>Structure of IgG2 clades reaffirms current knowledge of VDJ recomb &amp; SHM</vt:lpstr>
      <vt:lpstr>A small selection of IgG2b clades’ presence within conventional antibodies contradict current knowledge   </vt:lpstr>
      <vt:lpstr>Isotype frequencies match nanobody hallmark mutations </vt:lpstr>
      <vt:lpstr>Next steps</vt:lpstr>
      <vt:lpstr>Side project: Genome Mining Algorithm &amp; work in progress Julia package </vt:lpstr>
      <vt:lpstr>PowerPoint 演示文稿</vt:lpstr>
      <vt:lpstr>PowerPoint 演示文稿</vt:lpstr>
      <vt:lpstr>Discussion</vt:lpstr>
      <vt:lpstr>A clade of sequences unrelated to most of the sequences leaves room for investigation</vt:lpstr>
      <vt:lpstr>Discussion </vt:lpstr>
      <vt:lpstr>Acknowledgements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Discovery of novel camelid germline immunoglobulin alleles </dc:title>
  <cp:lastModifiedBy>Lu Rachel</cp:lastModifiedBy>
  <cp:revision>1</cp:revision>
  <dcterms:modified xsi:type="dcterms:W3CDTF">2022-08-16T00:04:50Z</dcterms:modified>
</cp:coreProperties>
</file>